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2" r:id="rId4"/>
    <p:sldId id="273" r:id="rId5"/>
    <p:sldId id="274" r:id="rId6"/>
    <p:sldId id="280" r:id="rId7"/>
    <p:sldId id="258" r:id="rId8"/>
    <p:sldId id="260" r:id="rId9"/>
    <p:sldId id="281" r:id="rId10"/>
    <p:sldId id="282" r:id="rId11"/>
    <p:sldId id="262" r:id="rId12"/>
    <p:sldId id="263" r:id="rId13"/>
    <p:sldId id="275" r:id="rId14"/>
    <p:sldId id="285" r:id="rId15"/>
    <p:sldId id="284" r:id="rId16"/>
    <p:sldId id="261" r:id="rId17"/>
    <p:sldId id="286" r:id="rId18"/>
    <p:sldId id="268" r:id="rId19"/>
    <p:sldId id="283" r:id="rId20"/>
    <p:sldId id="26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panose="020B05040202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panose="020B05040202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panose="020B05040202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panose="020B05040202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panose="020B05040202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News Gothic MT" panose="020B05040202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News Gothic MT" panose="020B05040202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News Gothic MT" panose="020B05040202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News Gothic MT" panose="020B05040202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38" autoAdjust="0"/>
    <p:restoredTop sz="86420" autoAdjust="0"/>
  </p:normalViewPr>
  <p:slideViewPr>
    <p:cSldViewPr snapToGrid="0" snapToObjects="1">
      <p:cViewPr varScale="1">
        <p:scale>
          <a:sx n="62" d="100"/>
          <a:sy n="62" d="100"/>
        </p:scale>
        <p:origin x="9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727-6F05-47AF-B845-A56759651806}" type="datetimeFigureOut">
              <a:rPr lang="en-US" smtClean="0"/>
              <a:t>2023-01-09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6CA53-0243-458E-9F93-D6F95E56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6CA53-0243-458E-9F93-D6F95E567C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8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6CA53-0243-458E-9F93-D6F95E567C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A6CA53-0243-458E-9F93-D6F95E567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 panose="020B0504020203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 panose="020B0504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81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5216B9-0FF0-C4F8-EEF9-A3DEC422C009}"/>
              </a:ext>
            </a:extLst>
          </p:cNvPr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09B359-E728-9D7C-8638-556353D65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9A164-1E87-404D-BF0A-AB302ECB93CB}" type="datetimeFigureOut">
              <a:rPr lang="en-US"/>
              <a:pPr>
                <a:defRPr/>
              </a:pPr>
              <a:t>2023-01-09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3C1045-9E8C-ADED-275D-10CD3C28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AB5A43-B7EB-961E-5AFA-2C927BD1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395DA-D2EE-4085-8E67-BCF9CB51B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7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4915E6-B9E4-E7E2-3BFA-FFB50EE03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337D-0224-4261-8F25-1E87548B0842}" type="datetimeFigureOut">
              <a:rPr lang="en-US"/>
              <a:pPr>
                <a:defRPr/>
              </a:pPr>
              <a:t>2023-01-09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E16C67-9213-4B1A-1059-004DA30A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EB6711-9C81-2C8C-F7FF-318F07F2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00A04-9A6C-41B7-9C53-86972D346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7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91D78-474D-2AB8-DD0C-8CB7D2243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CA22C-FC64-4071-8392-5A64A15B038E}" type="datetimeFigureOut">
              <a:rPr lang="en-US"/>
              <a:pPr>
                <a:defRPr/>
              </a:pPr>
              <a:t>2023-01-09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2134-1E88-A1E7-D220-123C692B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9D9A8-A419-7ED1-ABFE-107CE933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0D75-42FC-4445-9ED6-9F9491D7D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9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4B36A-0748-274E-DACE-900FD60C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715E-04A6-4859-8543-A71D12402703}" type="datetimeFigureOut">
              <a:rPr lang="en-US"/>
              <a:pPr>
                <a:defRPr/>
              </a:pPr>
              <a:t>2023-01-09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4431E-4D76-E136-721B-88BF9CF9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31FE-2959-4167-3E20-2ED2ADFB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59B3-9FFD-46A3-B8EF-77C592D2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6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443AD-8287-C3C2-BFD5-D2D57C4C1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295B6-33BD-4257-984A-1CDE6674FCB3}" type="datetimeFigureOut">
              <a:rPr lang="en-US"/>
              <a:pPr>
                <a:defRPr/>
              </a:pPr>
              <a:t>2023-01-09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F78E1-1FAF-5D80-39D2-B58F89FB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EC4F7-EF9C-4ECB-B384-9129CFF6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A563-328A-410C-B80C-42E38A249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0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15B5E5-1C62-A8D0-C9BC-16C6832535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159E-61D0-421B-930E-07AC92B2A4DF}" type="datetimeFigureOut">
              <a:rPr lang="en-US"/>
              <a:pPr>
                <a:defRPr/>
              </a:pPr>
              <a:t>2023-01-09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4BEE66-BB85-7803-797B-CCA74A81F9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82C360-B102-ADFB-F38F-E36D9E5FC3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2A6B-C742-41FC-BF34-ACFFAB2F8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4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2D47B-AEA2-9D67-7C9F-CAEB6722D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9F849-12FC-4362-8B02-D59D875286BC}" type="datetimeFigureOut">
              <a:rPr lang="en-US"/>
              <a:pPr>
                <a:defRPr/>
              </a:pPr>
              <a:t>2023-01-09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1B8DF-7090-8E94-A214-B74E340DA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7598F-3B4D-1A0C-E86D-BDF394DE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F6285-BA74-4467-BBFB-2B4E938A0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8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/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/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D795B9-40CA-CCF6-D1D9-51A3417B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ECD4D-F046-4EE1-9015-8B6C7EA05A79}" type="datetimeFigureOut">
              <a:rPr lang="en-US"/>
              <a:pPr>
                <a:defRPr/>
              </a:pPr>
              <a:t>2023-01-09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08B4AD-0D4A-34FA-12C8-F6BA67C2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01E5C9-A19F-8AA5-AB93-B5C4CECC7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6A30-90B1-4A0D-949B-3810FD43F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7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/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/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F1CB13D-6D29-C19B-2501-15581E5D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9CFA1-5118-4DF3-A940-6E0E08BEAA91}" type="datetimeFigureOut">
              <a:rPr lang="en-US"/>
              <a:pPr>
                <a:defRPr/>
              </a:pPr>
              <a:t>2023-01-09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33CE540-8050-E491-F5E2-DABDF05B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3ECA3A-36D6-89E4-14C0-2DD32375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1BED7-F325-4396-A6A0-7A584B06B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8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B0A144-984D-0FAD-7B6D-A826D6FC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8C64E-06B0-441D-9ADD-73154B1B2C50}" type="datetimeFigureOut">
              <a:rPr lang="en-US"/>
              <a:pPr>
                <a:defRPr/>
              </a:pPr>
              <a:t>2023-01-09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E3EC6A-715D-F86C-F1F1-F3BD9541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A3642-4BC4-C87D-9D51-494D437F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09526-57DF-4C98-B1C1-0F587F139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0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3231B75-A8D6-CCFC-8D4A-B0916D87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A9DF6-1D32-4CED-8CDA-85BE72D887D2}" type="datetimeFigureOut">
              <a:rPr lang="en-US"/>
              <a:pPr>
                <a:defRPr/>
              </a:pPr>
              <a:t>2023-01-09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D93627-8E65-31A4-BE3A-B948C0DD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2C9497D-A0DB-49FD-446D-EDA5E186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9C9DC-2FF2-4448-BD8D-5AC6D338B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4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/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DFA54D-D0BC-8A1C-BB5F-D635A5A3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F31D-8E31-41D5-B554-FCF5D123E18C}" type="datetimeFigureOut">
              <a:rPr lang="en-US"/>
              <a:pPr>
                <a:defRPr/>
              </a:pPr>
              <a:t>2023-01-09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EF3303-1BA9-6DFB-C58A-32F1D69AC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04B27-B214-5074-E100-6F1C363F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D494A-0AF5-4901-A0DD-55F1E4EDE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F34CD36-C4F2-9F32-64DB-3A7D2EB48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08D01-F8F4-5DB0-C9B4-3469ECE61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92896-F1AA-E587-ACAB-79D23D2A5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E873590-582D-4056-B20D-1A18DA0CBB26}" type="datetimeFigureOut">
              <a:rPr lang="en-US"/>
              <a:pPr>
                <a:defRPr/>
              </a:pPr>
              <a:t>2023-01-09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F8504-7E5D-EC62-A5C6-BA6CFFAEC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3F077-92E3-463D-D035-8661E87FB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6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90418FF-50A5-4B51-B063-8F60AE2CC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4020203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4020203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4020203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40202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40202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40202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40202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4020203020204" pitchFamily="34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A1C4E3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3477B2"/>
        </a:buClr>
        <a:buSzPct val="110000"/>
        <a:buFont typeface="Wingdings 2" panose="05020102010507070707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A1C4E3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3477B2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A1C4E3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ig-welding.co.uk/safety/welding-glove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cohs.ca/oshanswers/safety_haz/welding/fume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NYmo2_DI6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mig-welding.co.uk/safety/welding-mask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46486-2302-B0B1-6015-0B4A8382A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638" y="50800"/>
            <a:ext cx="8826500" cy="1062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TIG Welding</a:t>
            </a:r>
          </a:p>
        </p:txBody>
      </p:sp>
      <p:pic>
        <p:nvPicPr>
          <p:cNvPr id="3075" name="Picture 5">
            <a:extLst>
              <a:ext uri="{FF2B5EF4-FFF2-40B4-BE49-F238E27FC236}">
                <a16:creationId xmlns:a16="http://schemas.microsoft.com/office/drawing/2014/main" id="{A6C59876-41AB-ED26-91B4-EEE865D3D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988"/>
            <a:ext cx="91440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>
            <a:extLst>
              <a:ext uri="{FF2B5EF4-FFF2-40B4-BE49-F238E27FC236}">
                <a16:creationId xmlns:a16="http://schemas.microsoft.com/office/drawing/2014/main" id="{B36EF536-85EB-751D-97BA-4D659BE81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8400" y="3533775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News Gothic MT" panose="020B05040202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News Gothic MT" panose="020B05040202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News Gothic MT" panose="020B05040202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News Gothic MT" panose="020B05040202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News Gothic MT" panose="020B05040202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anose="020B05040202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anose="020B05040202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anose="020B05040202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anose="020B0504020203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2897B54-B6CF-F274-D9D6-51F3E73A8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7950"/>
            <a:ext cx="8591550" cy="1336675"/>
          </a:xfrm>
        </p:spPr>
        <p:txBody>
          <a:bodyPr/>
          <a:lstStyle/>
          <a:p>
            <a:pPr algn="l"/>
            <a:r>
              <a:rPr lang="en-US" altLang="en-US"/>
              <a:t>SKIN PROTECTION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4B70068B-C1CF-5B30-CA96-F421E7EB2E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9275" y="1600200"/>
            <a:ext cx="4686300" cy="493395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 dirty="0"/>
              <a:t>Um….. I TIG in a long sleeve T-shirt.  </a:t>
            </a:r>
            <a:r>
              <a:rPr lang="en-US" altLang="en-US" dirty="0" err="1"/>
              <a:t>Shhhhh</a:t>
            </a:r>
            <a:r>
              <a:rPr lang="en-US" altLang="en-US" dirty="0"/>
              <a:t>….</a:t>
            </a:r>
          </a:p>
          <a:p>
            <a:r>
              <a:rPr lang="en-US" altLang="en-US" dirty="0"/>
              <a:t>There are:</a:t>
            </a:r>
          </a:p>
          <a:p>
            <a:pPr lvl="1"/>
            <a:r>
              <a:rPr lang="en-US" altLang="en-US" dirty="0"/>
              <a:t>No sparks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No spatter</a:t>
            </a:r>
          </a:p>
          <a:p>
            <a:pPr lvl="1"/>
            <a:r>
              <a:rPr lang="en-US" altLang="en-US" dirty="0"/>
              <a:t>No slag</a:t>
            </a:r>
          </a:p>
          <a:p>
            <a:pPr lvl="1"/>
            <a:r>
              <a:rPr lang="en-US" altLang="en-US" dirty="0"/>
              <a:t>It’s very clean and quiet</a:t>
            </a:r>
          </a:p>
          <a:p>
            <a:r>
              <a:rPr lang="en-US" altLang="en-US" dirty="0"/>
              <a:t>Cover your skin! </a:t>
            </a:r>
          </a:p>
          <a:p>
            <a:r>
              <a:rPr lang="en-US" altLang="en-US" dirty="0"/>
              <a:t>15 minutes welding exposure = 10 hours sun exposure.</a:t>
            </a:r>
          </a:p>
        </p:txBody>
      </p:sp>
      <p:pic>
        <p:nvPicPr>
          <p:cNvPr id="12292" name="Picture 8" descr="welding gloves (gauntlets)">
            <a:hlinkClick r:id="rId2"/>
            <a:extLst>
              <a:ext uri="{FF2B5EF4-FFF2-40B4-BE49-F238E27FC236}">
                <a16:creationId xmlns:a16="http://schemas.microsoft.com/office/drawing/2014/main" id="{ED862B0A-3406-1A33-5438-1C6873853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53975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>
            <a:extLst>
              <a:ext uri="{FF2B5EF4-FFF2-40B4-BE49-F238E27FC236}">
                <a16:creationId xmlns:a16="http://schemas.microsoft.com/office/drawing/2014/main" id="{9EEB5F58-210C-ECAC-14FB-721A09F47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3554413"/>
            <a:ext cx="36718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1AD8358-0DDD-89F2-61A9-8EF5CB27C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LUNG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0591-A24A-07B8-C44B-5B41A47A8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00200"/>
            <a:ext cx="8042275" cy="4786313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Well Ventilated Area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Welding Fumes have been known to cause: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Cancer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Birth Defects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Lung damage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Skin damage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Eye Damage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Bone/Joint damage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Death</a:t>
            </a:r>
          </a:p>
          <a:p>
            <a:pPr marL="457200" lvl="1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http://www.ccohs.ca/oshanswers/safety_haz/welding/fumes.html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D1201966-15EC-9374-960A-30848BBB7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2722563"/>
            <a:ext cx="402907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ABCF171-6C1A-3B1F-8767-946A4E95F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SAFETY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5DECE4BC-E815-CCFF-C147-167DBA8D18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9275" y="1600200"/>
            <a:ext cx="52847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NO LIGHTERS</a:t>
            </a:r>
          </a:p>
          <a:p>
            <a:pPr lvl="1"/>
            <a:r>
              <a:rPr lang="en-US" altLang="en-US" dirty="0"/>
              <a:t>Lots of stories of explosion</a:t>
            </a:r>
          </a:p>
          <a:p>
            <a:pPr lvl="1"/>
            <a:r>
              <a:rPr lang="en-US" altLang="en-US" dirty="0"/>
              <a:t>Lots of stories that this is false</a:t>
            </a:r>
          </a:p>
          <a:p>
            <a:pPr lvl="1"/>
            <a:r>
              <a:rPr lang="en-US" altLang="en-US" dirty="0"/>
              <a:t>Let’s play it safe, and not become “that guy”</a:t>
            </a:r>
          </a:p>
        </p:txBody>
      </p:sp>
      <p:grpSp>
        <p:nvGrpSpPr>
          <p:cNvPr id="14340" name="Group 7">
            <a:extLst>
              <a:ext uri="{FF2B5EF4-FFF2-40B4-BE49-F238E27FC236}">
                <a16:creationId xmlns:a16="http://schemas.microsoft.com/office/drawing/2014/main" id="{0DCED1BA-4CCA-3F10-9DBA-96757CCF7D0A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1444625"/>
            <a:ext cx="2819400" cy="2640013"/>
            <a:chOff x="1331640" y="3861048"/>
            <a:chExt cx="2780928" cy="2852936"/>
          </a:xfrm>
        </p:grpSpPr>
        <p:pic>
          <p:nvPicPr>
            <p:cNvPr id="14341" name="Picture 5">
              <a:extLst>
                <a:ext uri="{FF2B5EF4-FFF2-40B4-BE49-F238E27FC236}">
                  <a16:creationId xmlns:a16="http://schemas.microsoft.com/office/drawing/2014/main" id="{C669F69B-4EF1-680D-8E5C-032579435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080368"/>
              <a:ext cx="1296144" cy="2399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&quot;No&quot; Symbol 6">
              <a:extLst>
                <a:ext uri="{FF2B5EF4-FFF2-40B4-BE49-F238E27FC236}">
                  <a16:creationId xmlns:a16="http://schemas.microsoft.com/office/drawing/2014/main" id="{3D0D46A3-F26E-5A88-BC4F-B228C0B770D8}"/>
                </a:ext>
              </a:extLst>
            </p:cNvPr>
            <p:cNvSpPr/>
            <p:nvPr/>
          </p:nvSpPr>
          <p:spPr>
            <a:xfrm>
              <a:off x="1331640" y="3861048"/>
              <a:ext cx="2780928" cy="2852936"/>
            </a:xfrm>
            <a:prstGeom prst="noSmoking">
              <a:avLst>
                <a:gd name="adj" fmla="val 667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058D22B-C778-5E36-2BFA-4B83B9CF4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ON/OFF &amp; HEAT</a:t>
            </a:r>
          </a:p>
        </p:txBody>
      </p:sp>
      <p:pic>
        <p:nvPicPr>
          <p:cNvPr id="15363" name="Content Placeholder 3">
            <a:extLst>
              <a:ext uri="{FF2B5EF4-FFF2-40B4-BE49-F238E27FC236}">
                <a16:creationId xmlns:a16="http://schemas.microsoft.com/office/drawing/2014/main" id="{FEA6642C-4F8F-9313-66AD-2AC9D4CC3D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2319338"/>
            <a:ext cx="3657600" cy="2743200"/>
          </a:xfrm>
        </p:spPr>
      </p:pic>
      <p:sp>
        <p:nvSpPr>
          <p:cNvPr id="15364" name="Text Placeholder 4">
            <a:extLst>
              <a:ext uri="{FF2B5EF4-FFF2-40B4-BE49-F238E27FC236}">
                <a16:creationId xmlns:a16="http://schemas.microsoft.com/office/drawing/2014/main" id="{6C290166-9FB5-E01B-BDB9-668AD06D9D5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“Heat” (current output) is fine-tuned by the user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F9AE48F0-7AD2-111A-F5BD-5440C57A1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319338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Content Placeholder 2">
            <a:extLst>
              <a:ext uri="{FF2B5EF4-FFF2-40B4-BE49-F238E27FC236}">
                <a16:creationId xmlns:a16="http://schemas.microsoft.com/office/drawing/2014/main" id="{38B6A757-8F2E-0477-8E6D-7FC3FD8D5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5062538"/>
            <a:ext cx="3657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anose="020B0504020203020204" pitchFamily="34" charset="0"/>
              </a:defRPr>
            </a:lvl1pPr>
            <a:lvl2pPr marL="685800" indent="-336550">
              <a:spcBef>
                <a:spcPts val="600"/>
              </a:spcBef>
              <a:buClr>
                <a:srgbClr val="3477B2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anose="020B0504020203020204" pitchFamily="34" charset="0"/>
              </a:defRPr>
            </a:lvl2pPr>
            <a:lvl3pPr marL="968375" indent="-282575">
              <a:spcBef>
                <a:spcPts val="600"/>
              </a:spcBef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anose="020B0504020203020204" pitchFamily="34" charset="0"/>
              </a:defRPr>
            </a:lvl3pPr>
            <a:lvl4pPr marL="1263650" indent="-295275">
              <a:spcBef>
                <a:spcPts val="600"/>
              </a:spcBef>
              <a:buClr>
                <a:srgbClr val="3477B2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</a:defRPr>
            </a:lvl4pPr>
            <a:lvl5pPr marL="1546225" indent="-282575">
              <a:spcBef>
                <a:spcPts val="600"/>
              </a:spcBef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</a:defRPr>
            </a:lvl5pPr>
            <a:lvl6pPr marL="2003425" indent="-282575" fontAlgn="base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</a:defRPr>
            </a:lvl6pPr>
            <a:lvl7pPr marL="2460625" indent="-282575" fontAlgn="base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</a:defRPr>
            </a:lvl7pPr>
            <a:lvl8pPr marL="2917825" indent="-282575" fontAlgn="base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</a:defRPr>
            </a:lvl8pPr>
            <a:lvl9pPr marL="3375025" indent="-282575" fontAlgn="base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None/>
            </a:pPr>
            <a:r>
              <a:rPr lang="en-CA" altLang="en-US" i="1"/>
              <a:t>Thumb button for on/off, and Thumb wheel for current</a:t>
            </a:r>
          </a:p>
        </p:txBody>
      </p:sp>
      <p:sp>
        <p:nvSpPr>
          <p:cNvPr id="15367" name="Content Placeholder 2">
            <a:extLst>
              <a:ext uri="{FF2B5EF4-FFF2-40B4-BE49-F238E27FC236}">
                <a16:creationId xmlns:a16="http://schemas.microsoft.com/office/drawing/2014/main" id="{AF4C8830-454E-CA1A-81B3-AA6FC496E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5062538"/>
            <a:ext cx="28829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anose="020B0504020203020204" pitchFamily="34" charset="0"/>
              </a:defRPr>
            </a:lvl1pPr>
            <a:lvl2pPr marL="685800" indent="-336550">
              <a:spcBef>
                <a:spcPts val="600"/>
              </a:spcBef>
              <a:buClr>
                <a:srgbClr val="3477B2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anose="020B0504020203020204" pitchFamily="34" charset="0"/>
              </a:defRPr>
            </a:lvl2pPr>
            <a:lvl3pPr marL="968375" indent="-282575">
              <a:spcBef>
                <a:spcPts val="600"/>
              </a:spcBef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anose="020B0504020203020204" pitchFamily="34" charset="0"/>
              </a:defRPr>
            </a:lvl3pPr>
            <a:lvl4pPr marL="1263650" indent="-295275">
              <a:spcBef>
                <a:spcPts val="600"/>
              </a:spcBef>
              <a:buClr>
                <a:srgbClr val="3477B2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</a:defRPr>
            </a:lvl4pPr>
            <a:lvl5pPr marL="1546225" indent="-282575">
              <a:spcBef>
                <a:spcPts val="600"/>
              </a:spcBef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</a:defRPr>
            </a:lvl5pPr>
            <a:lvl6pPr marL="2003425" indent="-282575" fontAlgn="base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</a:defRPr>
            </a:lvl6pPr>
            <a:lvl7pPr marL="2460625" indent="-282575" fontAlgn="base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</a:defRPr>
            </a:lvl7pPr>
            <a:lvl8pPr marL="2917825" indent="-282575" fontAlgn="base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</a:defRPr>
            </a:lvl8pPr>
            <a:lvl9pPr marL="3375025" indent="-282575" fontAlgn="base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None/>
            </a:pPr>
            <a:r>
              <a:rPr lang="en-CA" altLang="en-US" i="1"/>
              <a:t>Foot pedal for both (I prefer this)</a:t>
            </a:r>
          </a:p>
        </p:txBody>
      </p:sp>
      <p:sp>
        <p:nvSpPr>
          <p:cNvPr id="15368" name="Content Placeholder 2">
            <a:extLst>
              <a:ext uri="{FF2B5EF4-FFF2-40B4-BE49-F238E27FC236}">
                <a16:creationId xmlns:a16="http://schemas.microsoft.com/office/drawing/2014/main" id="{500F45B7-7C2C-F48A-B89F-AA82581D8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3451225"/>
            <a:ext cx="523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anose="020B0504020203020204" pitchFamily="34" charset="0"/>
              </a:defRPr>
            </a:lvl1pPr>
            <a:lvl2pPr marL="685800" indent="-336550">
              <a:spcBef>
                <a:spcPts val="600"/>
              </a:spcBef>
              <a:buClr>
                <a:srgbClr val="3477B2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anose="020B0504020203020204" pitchFamily="34" charset="0"/>
              </a:defRPr>
            </a:lvl2pPr>
            <a:lvl3pPr marL="968375" indent="-282575">
              <a:spcBef>
                <a:spcPts val="600"/>
              </a:spcBef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anose="020B0504020203020204" pitchFamily="34" charset="0"/>
              </a:defRPr>
            </a:lvl3pPr>
            <a:lvl4pPr marL="1263650" indent="-295275">
              <a:spcBef>
                <a:spcPts val="600"/>
              </a:spcBef>
              <a:buClr>
                <a:srgbClr val="3477B2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</a:defRPr>
            </a:lvl4pPr>
            <a:lvl5pPr marL="1546225" indent="-282575">
              <a:spcBef>
                <a:spcPts val="600"/>
              </a:spcBef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</a:defRPr>
            </a:lvl5pPr>
            <a:lvl6pPr marL="2003425" indent="-282575" fontAlgn="base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</a:defRPr>
            </a:lvl6pPr>
            <a:lvl7pPr marL="2460625" indent="-282575" fontAlgn="base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</a:defRPr>
            </a:lvl7pPr>
            <a:lvl8pPr marL="2917825" indent="-282575" fontAlgn="base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</a:defRPr>
            </a:lvl8pPr>
            <a:lvl9pPr marL="3375025" indent="-282575" fontAlgn="base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None/>
            </a:pPr>
            <a:r>
              <a:rPr lang="en-CA" altLang="en-US" i="1"/>
              <a:t>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E138-85E0-E642-C567-D16784CA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YES, THAT MEANS: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4525-140D-3F79-0FE7-A66A2213A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One hand operates the torch</a:t>
            </a:r>
          </a:p>
          <a:p>
            <a:r>
              <a:rPr lang="en-US" sz="3200" dirty="0"/>
              <a:t>One hand operates the filler</a:t>
            </a:r>
          </a:p>
          <a:p>
            <a:r>
              <a:rPr lang="en-US" sz="3200" dirty="0"/>
              <a:t>One foot operates the pedal</a:t>
            </a:r>
          </a:p>
          <a:p>
            <a:pPr marL="0" indent="0">
              <a:buNone/>
            </a:pPr>
            <a:r>
              <a:rPr lang="en-US" sz="3200" dirty="0"/>
              <a:t>			Good luck!</a:t>
            </a:r>
          </a:p>
        </p:txBody>
      </p:sp>
    </p:spTree>
    <p:extLst>
      <p:ext uri="{BB962C8B-B14F-4D97-AF65-F5344CB8AC3E}">
        <p14:creationId xmlns:p14="http://schemas.microsoft.com/office/powerpoint/2010/main" val="3777217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1F1EF4D-781E-4D8A-D48E-4C7B41638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AMPERAGE</a:t>
            </a:r>
          </a:p>
        </p:txBody>
      </p:sp>
      <p:pic>
        <p:nvPicPr>
          <p:cNvPr id="16387" name="Content Placeholder 3">
            <a:extLst>
              <a:ext uri="{FF2B5EF4-FFF2-40B4-BE49-F238E27FC236}">
                <a16:creationId xmlns:a16="http://schemas.microsoft.com/office/drawing/2014/main" id="{F8EA0B90-3905-998C-8382-6C086C1906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765175"/>
            <a:ext cx="4325938" cy="5768975"/>
          </a:xfrm>
        </p:spPr>
      </p:pic>
      <p:sp>
        <p:nvSpPr>
          <p:cNvPr id="16388" name="Text Placeholder 4">
            <a:extLst>
              <a:ext uri="{FF2B5EF4-FFF2-40B4-BE49-F238E27FC236}">
                <a16:creationId xmlns:a16="http://schemas.microsoft.com/office/drawing/2014/main" id="{85A7A2F0-D0B5-581F-5454-489C91413A1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49275" y="1600200"/>
            <a:ext cx="335915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1 Amp per 0.001”</a:t>
            </a:r>
          </a:p>
          <a:p>
            <a:pPr lvl="1"/>
            <a:r>
              <a:rPr lang="en-US" altLang="en-US" dirty="0"/>
              <a:t>10A for 0.010”</a:t>
            </a:r>
          </a:p>
          <a:p>
            <a:pPr lvl="1"/>
            <a:r>
              <a:rPr lang="en-US" altLang="en-US" dirty="0"/>
              <a:t>63A for 0.063”</a:t>
            </a:r>
          </a:p>
          <a:p>
            <a:pPr lvl="1"/>
            <a:r>
              <a:rPr lang="en-US" altLang="en-US" dirty="0"/>
              <a:t>125A for 0.125”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Steel &amp; Stainless use DC CURRENT</a:t>
            </a:r>
          </a:p>
          <a:p>
            <a:r>
              <a:rPr lang="en-US" altLang="en-US" dirty="0"/>
              <a:t>Aluminum use AC CURRENT</a:t>
            </a:r>
          </a:p>
          <a:p>
            <a:pPr lvl="1"/>
            <a:endParaRPr lang="en-US" alt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42B9CABF-569C-1781-52E7-83BC1BB8E1F7}"/>
              </a:ext>
            </a:extLst>
          </p:cNvPr>
          <p:cNvSpPr/>
          <p:nvPr/>
        </p:nvSpPr>
        <p:spPr>
          <a:xfrm>
            <a:off x="3908322" y="2102303"/>
            <a:ext cx="2979175" cy="56043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67AE996-F4F2-ED40-C674-B48F23E98AF3}"/>
              </a:ext>
            </a:extLst>
          </p:cNvPr>
          <p:cNvSpPr/>
          <p:nvPr/>
        </p:nvSpPr>
        <p:spPr>
          <a:xfrm rot="19985648">
            <a:off x="3578913" y="3491680"/>
            <a:ext cx="2979175" cy="56043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3DC4848-E4AC-F67D-D004-8E6A8F9C4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TUNGSTEN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3220F-DDEE-1C52-BD74-1A667006B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00199"/>
            <a:ext cx="4833938" cy="4908549"/>
          </a:xfr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Diameter selected by current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1/16” (up to ~150 Amps)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3/32” (150 to ~200 Amps)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1/8” (200 to ~250 Amps)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CAC3EC94-C9F4-FBE6-7FC7-EC660E31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974725"/>
            <a:ext cx="3252787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3DC4848-E4AC-F67D-D004-8E6A8F9C4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TUNGSTEN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3220F-DDEE-1C52-BD74-1A667006B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00199"/>
            <a:ext cx="4833938" cy="4908549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Many different types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Pure Tungsten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2%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Thoriated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(Radioactive)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2%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Ceriated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(we use this)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1.5%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Lanthanated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Zirconiated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????</a:t>
            </a:r>
          </a:p>
          <a:p>
            <a:pPr marL="349250" lvl="1" indent="0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9250" lvl="1" indent="0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(I’ve been using LaYzr:1.% Lanthanum, 0.08% Yttrium Oxides, 0.08% Zirconium)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CAC3EC94-C9F4-FBE6-7FC7-EC660E31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974725"/>
            <a:ext cx="3252787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192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EA865D3-653D-41B6-ADE1-9921F9822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MAINTAIN THE ELECTRODE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E80C7D03-0B7D-FFAE-E0FE-A42E84FFED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9388" y="1600200"/>
            <a:ext cx="3316287" cy="474821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/>
              <a:t>The </a:t>
            </a:r>
            <a:r>
              <a:rPr lang="en-US" altLang="en-US" b="1" dirty="0"/>
              <a:t>INSTANT</a:t>
            </a:r>
            <a:r>
              <a:rPr lang="en-US" altLang="en-US" dirty="0"/>
              <a:t> you touch the tung the puddle or the rod, it’s contaminated!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b="1" dirty="0">
                <a:solidFill>
                  <a:srgbClr val="FF0000"/>
                </a:solidFill>
              </a:rPr>
              <a:t>STOP!</a:t>
            </a:r>
          </a:p>
          <a:p>
            <a:r>
              <a:rPr lang="en-US" altLang="en-US" dirty="0"/>
              <a:t>Grind vertical to the grinding wheel.</a:t>
            </a:r>
          </a:p>
          <a:p>
            <a:r>
              <a:rPr lang="en-US" altLang="en-US" dirty="0"/>
              <a:t>Tip length is 2-1/2 times the diameter</a:t>
            </a:r>
          </a:p>
        </p:txBody>
      </p:sp>
      <p:pic>
        <p:nvPicPr>
          <p:cNvPr id="18436" name="Picture 3" descr="ttp://www.metalformingmagazine.com/assets/issue/images/2011/06/FAQs/FAQ-C.jpg">
            <a:extLst>
              <a:ext uri="{FF2B5EF4-FFF2-40B4-BE49-F238E27FC236}">
                <a16:creationId xmlns:a16="http://schemas.microsoft.com/office/drawing/2014/main" id="{B7FC40F4-EDC6-AD26-2F8A-3B243968E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1627188"/>
            <a:ext cx="5338762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10B77FEB-F14C-173B-57E3-E63097D1D8A8}"/>
              </a:ext>
            </a:extLst>
          </p:cNvPr>
          <p:cNvSpPr/>
          <p:nvPr/>
        </p:nvSpPr>
        <p:spPr>
          <a:xfrm rot="20575069">
            <a:off x="3364307" y="3061217"/>
            <a:ext cx="1293982" cy="56043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6E26142-2F63-5EFD-E01D-BE6CEA6FF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FILLER ROD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1740B-581B-400C-6E81-30BAC527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38" y="1600200"/>
            <a:ext cx="8389937" cy="43434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Many different types, all identified by number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Common: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Aluminum = 4043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Steel = ER70S-2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Stainless = ER308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Carbon-Steel to Stainless Steel= ER309L</a:t>
            </a:r>
          </a:p>
        </p:txBody>
      </p:sp>
      <p:pic>
        <p:nvPicPr>
          <p:cNvPr id="19460" name="Picture 2" descr="http://www.uniquewelding.com/image/TIG-Welding-Wire.jpg">
            <a:extLst>
              <a:ext uri="{FF2B5EF4-FFF2-40B4-BE49-F238E27FC236}">
                <a16:creationId xmlns:a16="http://schemas.microsoft.com/office/drawing/2014/main" id="{62FBA934-FD17-2915-2088-C03166E82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2" y="2169952"/>
            <a:ext cx="4411663" cy="294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604E6AF-0EAC-A475-7A46-22E3390BE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WHAT TIG IS ABOUT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0704C791-059C-796F-CD41-3280EB88A3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9275" y="1600200"/>
            <a:ext cx="8293100" cy="43434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altLang="en-US" dirty="0"/>
              <a:t>The most difficult to learn</a:t>
            </a:r>
          </a:p>
          <a:p>
            <a:r>
              <a:rPr lang="en-US" altLang="en-US" dirty="0"/>
              <a:t>Could be “the best” welding process (My </a:t>
            </a:r>
            <a:r>
              <a:rPr lang="en-US" altLang="en-US" dirty="0" err="1"/>
              <a:t>Favourite</a:t>
            </a:r>
            <a:r>
              <a:rPr lang="en-US" altLang="en-US" dirty="0"/>
              <a:t>!)</a:t>
            </a:r>
          </a:p>
          <a:p>
            <a:r>
              <a:rPr lang="en-US" altLang="en-US" dirty="0"/>
              <a:t>Pinpoint precision and heat control</a:t>
            </a:r>
          </a:p>
          <a:p>
            <a:r>
              <a:rPr lang="en-US" altLang="en-US" dirty="0"/>
              <a:t>Can weld:</a:t>
            </a:r>
          </a:p>
          <a:p>
            <a:pPr lvl="1"/>
            <a:r>
              <a:rPr lang="en-US" altLang="en-US" dirty="0"/>
              <a:t>Aluminum (TIG is the best!)</a:t>
            </a:r>
          </a:p>
          <a:p>
            <a:pPr lvl="1"/>
            <a:r>
              <a:rPr lang="en-US" altLang="en-US" dirty="0"/>
              <a:t>Steel</a:t>
            </a:r>
          </a:p>
          <a:p>
            <a:pPr lvl="1"/>
            <a:r>
              <a:rPr lang="en-US" altLang="en-US" dirty="0"/>
              <a:t>Stainless Steel</a:t>
            </a:r>
          </a:p>
          <a:p>
            <a:pPr lvl="1"/>
            <a:r>
              <a:rPr lang="en-US" altLang="en-US" dirty="0"/>
              <a:t>Magnesium</a:t>
            </a:r>
          </a:p>
          <a:p>
            <a:pPr lvl="1"/>
            <a:r>
              <a:rPr lang="en-US" altLang="en-US" dirty="0"/>
              <a:t>Titanium</a:t>
            </a:r>
          </a:p>
          <a:p>
            <a:pPr lvl="1"/>
            <a:r>
              <a:rPr lang="en-US" altLang="en-US" dirty="0"/>
              <a:t>_________</a:t>
            </a:r>
          </a:p>
          <a:p>
            <a:r>
              <a:rPr lang="en-US" altLang="en-US" dirty="0"/>
              <a:t>It can Braze &amp; Bronze Weld</a:t>
            </a: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91DCCE91-3FA7-F67A-EDEC-E8D62E5BF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3025775"/>
            <a:ext cx="39560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299D7E5-1BB8-A096-7FE4-2A24A86FC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TIG TIPS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E862600-4F6D-7E3E-37CD-8DD946F343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9274" y="1600200"/>
            <a:ext cx="5745857" cy="43434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altLang="en-US" dirty="0"/>
              <a:t>Do a “dry run” to see if you can actually complete the full weld length in one go</a:t>
            </a:r>
          </a:p>
          <a:p>
            <a:r>
              <a:rPr lang="en-US" altLang="en-US" dirty="0"/>
              <a:t>Prop your hands on something</a:t>
            </a:r>
          </a:p>
          <a:p>
            <a:r>
              <a:rPr lang="en-US" altLang="en-US" dirty="0"/>
              <a:t>Filler rod should be applied 90° to tungsten</a:t>
            </a:r>
          </a:p>
          <a:p>
            <a:r>
              <a:rPr lang="en-US" altLang="en-US" dirty="0"/>
              <a:t>Watch the puddle “sink” into the metal before you add filler</a:t>
            </a:r>
          </a:p>
          <a:p>
            <a:r>
              <a:rPr lang="en-US" altLang="en-US" dirty="0"/>
              <a:t>No matter how slow you think you are going, go slower</a:t>
            </a:r>
          </a:p>
          <a:p>
            <a:endParaRPr lang="en-US" altLang="en-US" dirty="0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AB759DF3-48E0-0A5C-BDBA-025E7341F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132" y="2089150"/>
            <a:ext cx="229641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16B19E82-C83F-064F-719C-3AE2E66CF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WHAT TIG IS ABOUT 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BCB27BDE-8E3A-D45C-F079-2E4F63E4E7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9275" y="1600200"/>
            <a:ext cx="3592513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Electric ARC uses a </a:t>
            </a:r>
            <a:r>
              <a:rPr lang="en-US" altLang="en-US" b="1" dirty="0"/>
              <a:t>T</a:t>
            </a:r>
            <a:r>
              <a:rPr lang="en-US" altLang="en-US" dirty="0"/>
              <a:t>ungsten Electrode to melt the base metal</a:t>
            </a:r>
          </a:p>
          <a:p>
            <a:r>
              <a:rPr lang="en-US" altLang="en-US" dirty="0"/>
              <a:t>FILLER metal is added by hand</a:t>
            </a:r>
          </a:p>
          <a:p>
            <a:r>
              <a:rPr lang="en-US" altLang="en-US" dirty="0"/>
              <a:t>Weld bead is protected by an </a:t>
            </a:r>
            <a:r>
              <a:rPr lang="en-US" altLang="en-US" b="1" dirty="0"/>
              <a:t>I</a:t>
            </a:r>
            <a:r>
              <a:rPr lang="en-US" altLang="en-US" dirty="0"/>
              <a:t>nert shielding </a:t>
            </a:r>
            <a:r>
              <a:rPr lang="en-US" altLang="en-US" b="1" dirty="0"/>
              <a:t>G</a:t>
            </a:r>
            <a:r>
              <a:rPr lang="en-US" altLang="en-US" dirty="0"/>
              <a:t>as</a:t>
            </a:r>
          </a:p>
        </p:txBody>
      </p:sp>
      <p:pic>
        <p:nvPicPr>
          <p:cNvPr id="5124" name="Picture 2" descr="Diversion 180">
            <a:extLst>
              <a:ext uri="{FF2B5EF4-FFF2-40B4-BE49-F238E27FC236}">
                <a16:creationId xmlns:a16="http://schemas.microsoft.com/office/drawing/2014/main" id="{7A390DE8-1CF1-C745-C9A3-8607D2B4B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1033463"/>
            <a:ext cx="4899025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152AA33-0528-9F83-256F-92776A500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B7C05950-3502-99E7-26BC-C61740654D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9275" y="2851688"/>
            <a:ext cx="8042275" cy="274901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https://www.youtube.com/watch?v=tNYmo2_DI6c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4CFBA01-3A6F-8241-3460-8FC33A625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CLEANLINESS &amp; 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9FB12-33B0-1349-340F-BE6231A52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600200"/>
            <a:ext cx="3860800" cy="43434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TIG is STUPID FUSSY about CLEAN!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Bare &amp; shiny metal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DEDICATED wire brush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Wash in Acetone or Lacquer Thinner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good ground is important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Clamp the ground cable as close as you can to the weld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FB3C3FAF-1EB4-7A8A-CB4B-754C66286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600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524F14-3D41-10E2-42EE-6BCFB1756922}"/>
              </a:ext>
            </a:extLst>
          </p:cNvPr>
          <p:cNvSpPr txBox="1">
            <a:spLocks/>
          </p:cNvSpPr>
          <p:nvPr/>
        </p:nvSpPr>
        <p:spPr bwMode="auto">
          <a:xfrm>
            <a:off x="4343400" y="4862513"/>
            <a:ext cx="4572000" cy="10207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CA" sz="2000" i="1" kern="0" dirty="0"/>
              <a:t>Surfacing disc, sandpaper, angle grinder, ground clamp. </a:t>
            </a:r>
          </a:p>
          <a:p>
            <a:pPr marL="0" indent="0">
              <a:buFontTx/>
              <a:buNone/>
              <a:defRPr/>
            </a:pPr>
            <a:r>
              <a:rPr lang="en-CA" sz="2000" i="1" kern="0" dirty="0"/>
              <a:t>Not shown: wire brush &amp; acetone</a:t>
            </a:r>
            <a:endParaRPr lang="en-US" sz="2000" i="1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6852432-ACEF-0767-1E37-F1C2F3679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SHIELDING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A7490-686B-B101-16AE-B6B5D701C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00200"/>
            <a:ext cx="5077151" cy="4343400"/>
          </a:xfrm>
        </p:spPr>
        <p:txBody>
          <a:bodyPr>
            <a:normAutofit fontScale="85000" lnSpcReduction="1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Molten metal absorbs Oxygen = BAD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CA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SHIELD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weld with an Inert Gas: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CA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“Inert”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“non-reacting”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 Argon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18cfh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Shielding gas will continue to flow AFTER the welding is stopped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1sec per 10amps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bead &amp; filler shielded</a:t>
            </a: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4C4ED3DE-2B8F-6DAE-0EB7-2A883A812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26" y="1600198"/>
            <a:ext cx="3257223" cy="43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F9858DD-9409-F47A-17ED-EBA6D7D6E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PARTS OF THE WELD</a:t>
            </a:r>
          </a:p>
        </p:txBody>
      </p:sp>
      <p:pic>
        <p:nvPicPr>
          <p:cNvPr id="9219" name="Content Placeholder 3">
            <a:extLst>
              <a:ext uri="{FF2B5EF4-FFF2-40B4-BE49-F238E27FC236}">
                <a16:creationId xmlns:a16="http://schemas.microsoft.com/office/drawing/2014/main" id="{745CDB2F-C118-1B5A-59F0-42F1014FA0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" b="2290"/>
          <a:stretch>
            <a:fillRect/>
          </a:stretch>
        </p:blipFill>
        <p:spPr bwMode="auto">
          <a:xfrm>
            <a:off x="-12700" y="1917700"/>
            <a:ext cx="9175750" cy="49545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B607C84-620E-C788-9FCC-CE0E7E665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PARTS OF THE TORCH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4D1FF330-7499-552E-17F9-4734B021A6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9275" y="1600200"/>
            <a:ext cx="40401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altLang="en-US"/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BBF2A30C-A7D4-466D-6D81-9DB92307A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544638"/>
            <a:ext cx="7415212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8468984-A525-71DE-EB08-ABF2745C4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SAFETY</a:t>
            </a:r>
          </a:p>
        </p:txBody>
      </p:sp>
      <p:pic>
        <p:nvPicPr>
          <p:cNvPr id="11267" name="Picture 5" descr="welding mask">
            <a:hlinkClick r:id="rId2"/>
            <a:extLst>
              <a:ext uri="{FF2B5EF4-FFF2-40B4-BE49-F238E27FC236}">
                <a16:creationId xmlns:a16="http://schemas.microsoft.com/office/drawing/2014/main" id="{70EE9463-5468-80DE-96CE-114BC277A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/>
          <a:stretch>
            <a:fillRect/>
          </a:stretch>
        </p:blipFill>
        <p:spPr bwMode="auto">
          <a:xfrm>
            <a:off x="5410200" y="282575"/>
            <a:ext cx="34845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0">
            <a:extLst>
              <a:ext uri="{FF2B5EF4-FFF2-40B4-BE49-F238E27FC236}">
                <a16:creationId xmlns:a16="http://schemas.microsoft.com/office/drawing/2014/main" id="{F16C14EB-1CF7-7558-1827-8FCA78DFD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254375"/>
            <a:ext cx="5816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>
            <a:extLst>
              <a:ext uri="{FF2B5EF4-FFF2-40B4-BE49-F238E27FC236}">
                <a16:creationId xmlns:a16="http://schemas.microsoft.com/office/drawing/2014/main" id="{594BABC3-F56E-36F1-0CBB-1B8667F42F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4038600"/>
            <a:ext cx="26670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Content Placeholder 13">
            <a:extLst>
              <a:ext uri="{FF2B5EF4-FFF2-40B4-BE49-F238E27FC236}">
                <a16:creationId xmlns:a16="http://schemas.microsoft.com/office/drawing/2014/main" id="{C52FE893-928E-D9D8-45ED-F896E87302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Wear a full-face welding mask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3604</TotalTime>
  <Words>626</Words>
  <Application>Microsoft Office PowerPoint</Application>
  <PresentationFormat>On-screen Show (4:3)</PresentationFormat>
  <Paragraphs>124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News Gothic MT</vt:lpstr>
      <vt:lpstr>Wingdings 2</vt:lpstr>
      <vt:lpstr>Breeze</vt:lpstr>
      <vt:lpstr>TIG Welding</vt:lpstr>
      <vt:lpstr>WHAT TIG IS ABOUT</vt:lpstr>
      <vt:lpstr>WHAT TIG IS ABOUT </vt:lpstr>
      <vt:lpstr> </vt:lpstr>
      <vt:lpstr>CLEANLINESS &amp; GROUNDS</vt:lpstr>
      <vt:lpstr>SHIELDING</vt:lpstr>
      <vt:lpstr>PARTS OF THE WELD</vt:lpstr>
      <vt:lpstr>PARTS OF THE TORCH</vt:lpstr>
      <vt:lpstr>SAFETY</vt:lpstr>
      <vt:lpstr>SKIN PROTECTION</vt:lpstr>
      <vt:lpstr>LUNG PROTECTION</vt:lpstr>
      <vt:lpstr>SAFETY</vt:lpstr>
      <vt:lpstr>ON/OFF &amp; HEAT</vt:lpstr>
      <vt:lpstr>YES, THAT MEANS:</vt:lpstr>
      <vt:lpstr>AMPERAGE</vt:lpstr>
      <vt:lpstr>TUNGSTEN</vt:lpstr>
      <vt:lpstr>TUNGSTEN</vt:lpstr>
      <vt:lpstr>MAINTAIN THE ELECTRODE</vt:lpstr>
      <vt:lpstr>FILLER ROD</vt:lpstr>
      <vt:lpstr>TIG TIPS</vt:lpstr>
    </vt:vector>
  </TitlesOfParts>
  <Company>Papa Stew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 Welding</dc:title>
  <dc:creator>Keith Stewart</dc:creator>
  <cp:lastModifiedBy>Greg Wellwood</cp:lastModifiedBy>
  <cp:revision>45</cp:revision>
  <dcterms:created xsi:type="dcterms:W3CDTF">2014-11-19T05:40:05Z</dcterms:created>
  <dcterms:modified xsi:type="dcterms:W3CDTF">2023-01-09T19:38:49Z</dcterms:modified>
</cp:coreProperties>
</file>