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340" r:id="rId3"/>
    <p:sldId id="275" r:id="rId4"/>
    <p:sldId id="300" r:id="rId5"/>
    <p:sldId id="269" r:id="rId6"/>
    <p:sldId id="302" r:id="rId7"/>
    <p:sldId id="276" r:id="rId8"/>
    <p:sldId id="303" r:id="rId9"/>
    <p:sldId id="270" r:id="rId10"/>
    <p:sldId id="267" r:id="rId11"/>
    <p:sldId id="345" r:id="rId12"/>
    <p:sldId id="304" r:id="rId13"/>
    <p:sldId id="343" r:id="rId14"/>
    <p:sldId id="344" r:id="rId15"/>
    <p:sldId id="305" r:id="rId16"/>
    <p:sldId id="257" r:id="rId17"/>
    <p:sldId id="260" r:id="rId18"/>
    <p:sldId id="259" r:id="rId19"/>
    <p:sldId id="258" r:id="rId20"/>
    <p:sldId id="289" r:id="rId21"/>
    <p:sldId id="336" r:id="rId22"/>
    <p:sldId id="335" r:id="rId23"/>
    <p:sldId id="290" r:id="rId24"/>
    <p:sldId id="262" r:id="rId25"/>
    <p:sldId id="284" r:id="rId26"/>
    <p:sldId id="268" r:id="rId27"/>
    <p:sldId id="309" r:id="rId28"/>
    <p:sldId id="310" r:id="rId29"/>
    <p:sldId id="311" r:id="rId30"/>
    <p:sldId id="299" r:id="rId31"/>
    <p:sldId id="291" r:id="rId32"/>
    <p:sldId id="292" r:id="rId33"/>
    <p:sldId id="312" r:id="rId34"/>
    <p:sldId id="277" r:id="rId35"/>
    <p:sldId id="293" r:id="rId36"/>
    <p:sldId id="313" r:id="rId37"/>
    <p:sldId id="315" r:id="rId38"/>
    <p:sldId id="265" r:id="rId39"/>
    <p:sldId id="280" r:id="rId40"/>
    <p:sldId id="316" r:id="rId41"/>
    <p:sldId id="338" r:id="rId42"/>
    <p:sldId id="295" r:id="rId43"/>
    <p:sldId id="298" r:id="rId44"/>
    <p:sldId id="274" r:id="rId45"/>
    <p:sldId id="317" r:id="rId46"/>
    <p:sldId id="319" r:id="rId47"/>
    <p:sldId id="339" r:id="rId48"/>
    <p:sldId id="278" r:id="rId49"/>
    <p:sldId id="279" r:id="rId50"/>
    <p:sldId id="320" r:id="rId51"/>
    <p:sldId id="321" r:id="rId52"/>
    <p:sldId id="273" r:id="rId53"/>
    <p:sldId id="322" r:id="rId54"/>
    <p:sldId id="337" r:id="rId55"/>
    <p:sldId id="281" r:id="rId56"/>
    <p:sldId id="324" r:id="rId57"/>
    <p:sldId id="282" r:id="rId58"/>
    <p:sldId id="283" r:id="rId59"/>
    <p:sldId id="307" r:id="rId60"/>
    <p:sldId id="301" r:id="rId61"/>
    <p:sldId id="325" r:id="rId62"/>
    <p:sldId id="286" r:id="rId63"/>
    <p:sldId id="287" r:id="rId64"/>
    <p:sldId id="306" r:id="rId65"/>
    <p:sldId id="288" r:id="rId66"/>
    <p:sldId id="326" r:id="rId67"/>
    <p:sldId id="327" r:id="rId68"/>
    <p:sldId id="328" r:id="rId69"/>
    <p:sldId id="329" r:id="rId70"/>
    <p:sldId id="330" r:id="rId71"/>
    <p:sldId id="331" r:id="rId72"/>
    <p:sldId id="332" r:id="rId73"/>
    <p:sldId id="271" r:id="rId74"/>
    <p:sldId id="333" r:id="rId75"/>
    <p:sldId id="334" r:id="rId76"/>
    <p:sldId id="285" r:id="rId77"/>
    <p:sldId id="341" r:id="rId78"/>
    <p:sldId id="342" r:id="rId79"/>
    <p:sldId id="314" r:id="rId8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FB52A4-09A0-4766-A37C-35248CADED11}" v="3" dt="2023-12-01T23:56:59.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9" autoAdjust="0"/>
    <p:restoredTop sz="86371" autoAdjust="0"/>
  </p:normalViewPr>
  <p:slideViewPr>
    <p:cSldViewPr>
      <p:cViewPr varScale="1">
        <p:scale>
          <a:sx n="62" d="100"/>
          <a:sy n="62" d="100"/>
        </p:scale>
        <p:origin x="1260" y="72"/>
      </p:cViewPr>
      <p:guideLst>
        <p:guide orient="horz" pos="2160"/>
        <p:guide pos="2880"/>
      </p:guideLst>
    </p:cSldViewPr>
  </p:slideViewPr>
  <p:outlineViewPr>
    <p:cViewPr>
      <p:scale>
        <a:sx n="33" d="100"/>
        <a:sy n="33" d="100"/>
      </p:scale>
      <p:origin x="0" y="-12348"/>
    </p:cViewPr>
  </p:outlineViewPr>
  <p:notesTextViewPr>
    <p:cViewPr>
      <p:scale>
        <a:sx n="100" d="100"/>
        <a:sy n="100" d="100"/>
      </p:scale>
      <p:origin x="0" y="0"/>
    </p:cViewPr>
  </p:notesTextViewPr>
  <p:sorterViewPr>
    <p:cViewPr>
      <p:scale>
        <a:sx n="100" d="100"/>
        <a:sy n="100" d="100"/>
      </p:scale>
      <p:origin x="0" y="-161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Wellwood" userId="70da65a3-cd2d-437c-b049-a4eab75c7980" providerId="ADAL" clId="{21FB52A4-09A0-4766-A37C-35248CADED11}"/>
    <pc:docChg chg="undo redo custSel addSld modSld">
      <pc:chgData name="Greg Wellwood" userId="70da65a3-cd2d-437c-b049-a4eab75c7980" providerId="ADAL" clId="{21FB52A4-09A0-4766-A37C-35248CADED11}" dt="2023-12-01T23:56:59.099" v="274"/>
      <pc:docMkLst>
        <pc:docMk/>
      </pc:docMkLst>
      <pc:sldChg chg="add">
        <pc:chgData name="Greg Wellwood" userId="70da65a3-cd2d-437c-b049-a4eab75c7980" providerId="ADAL" clId="{21FB52A4-09A0-4766-A37C-35248CADED11}" dt="2023-12-01T23:56:59.099" v="274"/>
        <pc:sldMkLst>
          <pc:docMk/>
          <pc:sldMk cId="3078456765" sldId="314"/>
        </pc:sldMkLst>
      </pc:sldChg>
      <pc:sldChg chg="modSp new mod">
        <pc:chgData name="Greg Wellwood" userId="70da65a3-cd2d-437c-b049-a4eab75c7980" providerId="ADAL" clId="{21FB52A4-09A0-4766-A37C-35248CADED11}" dt="2023-06-27T18:34:39.708" v="135" actId="20577"/>
        <pc:sldMkLst>
          <pc:docMk/>
          <pc:sldMk cId="1368648954" sldId="339"/>
        </pc:sldMkLst>
        <pc:spChg chg="mod">
          <ac:chgData name="Greg Wellwood" userId="70da65a3-cd2d-437c-b049-a4eab75c7980" providerId="ADAL" clId="{21FB52A4-09A0-4766-A37C-35248CADED11}" dt="2023-06-27T18:33:54.631" v="19" actId="20577"/>
          <ac:spMkLst>
            <pc:docMk/>
            <pc:sldMk cId="1368648954" sldId="339"/>
            <ac:spMk id="2" creationId="{4B1F5059-24C4-F8FF-832B-A8CD47E7D72A}"/>
          </ac:spMkLst>
        </pc:spChg>
        <pc:spChg chg="mod">
          <ac:chgData name="Greg Wellwood" userId="70da65a3-cd2d-437c-b049-a4eab75c7980" providerId="ADAL" clId="{21FB52A4-09A0-4766-A37C-35248CADED11}" dt="2023-06-27T18:34:39.708" v="135" actId="20577"/>
          <ac:spMkLst>
            <pc:docMk/>
            <pc:sldMk cId="1368648954" sldId="339"/>
            <ac:spMk id="3" creationId="{44E66A71-3734-F4B5-186A-9D6B6CA95340}"/>
          </ac:spMkLst>
        </pc:spChg>
      </pc:sldChg>
      <pc:sldChg chg="delSp modSp new mod">
        <pc:chgData name="Greg Wellwood" userId="70da65a3-cd2d-437c-b049-a4eab75c7980" providerId="ADAL" clId="{21FB52A4-09A0-4766-A37C-35248CADED11}" dt="2023-06-27T18:39:13.279" v="273" actId="255"/>
        <pc:sldMkLst>
          <pc:docMk/>
          <pc:sldMk cId="3431624331" sldId="340"/>
        </pc:sldMkLst>
        <pc:spChg chg="del">
          <ac:chgData name="Greg Wellwood" userId="70da65a3-cd2d-437c-b049-a4eab75c7980" providerId="ADAL" clId="{21FB52A4-09A0-4766-A37C-35248CADED11}" dt="2023-06-27T18:36:20.831" v="137" actId="478"/>
          <ac:spMkLst>
            <pc:docMk/>
            <pc:sldMk cId="3431624331" sldId="340"/>
            <ac:spMk id="2" creationId="{3143D782-149D-1586-AE0D-6E97878DFF13}"/>
          </ac:spMkLst>
        </pc:spChg>
        <pc:spChg chg="mod">
          <ac:chgData name="Greg Wellwood" userId="70da65a3-cd2d-437c-b049-a4eab75c7980" providerId="ADAL" clId="{21FB52A4-09A0-4766-A37C-35248CADED11}" dt="2023-06-27T18:39:13.279" v="273" actId="255"/>
          <ac:spMkLst>
            <pc:docMk/>
            <pc:sldMk cId="3431624331" sldId="340"/>
            <ac:spMk id="3" creationId="{1E250A95-570C-692C-54A8-3F2887381CBA}"/>
          </ac:spMkLst>
        </pc:spChg>
      </pc:sldChg>
      <pc:sldChg chg="add">
        <pc:chgData name="Greg Wellwood" userId="70da65a3-cd2d-437c-b049-a4eab75c7980" providerId="ADAL" clId="{21FB52A4-09A0-4766-A37C-35248CADED11}" dt="2023-12-01T23:56:59.099" v="274"/>
        <pc:sldMkLst>
          <pc:docMk/>
          <pc:sldMk cId="2137002971" sldId="3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C24A55-7000-4560-9478-3CCDE8569B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FBABB6DE-4ED2-4EB0-AC72-0EAE0E8FC92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8C71112F-D720-4F39-84BA-7AFEA2957D6A}" type="datetimeFigureOut">
              <a:rPr lang="en-US"/>
              <a:pPr>
                <a:defRPr/>
              </a:pPr>
              <a:t>2024-01-29</a:t>
            </a:fld>
            <a:endParaRPr lang="en-US"/>
          </a:p>
        </p:txBody>
      </p:sp>
      <p:sp>
        <p:nvSpPr>
          <p:cNvPr id="4" name="Slide Image Placeholder 3">
            <a:extLst>
              <a:ext uri="{FF2B5EF4-FFF2-40B4-BE49-F238E27FC236}">
                <a16:creationId xmlns:a16="http://schemas.microsoft.com/office/drawing/2014/main" id="{9C6C7A6F-431E-4B50-A052-F21AD69B41D6}"/>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FFD7260-165C-4DA4-9E41-68DB8559C7E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D16051D-D929-426E-B6BD-DBBD6E40FB0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C1339F98-FB3B-487C-96C4-0C3E3DAF939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B07744AB-E5F9-43FC-BA69-0DD56BB6BCF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F66E663-B240-49D2-8C66-8205F0E200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5A40B4C9-073D-4871-97E8-0164862C0E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https://www.youtube.com/watch?v=eBbZK03MUVw</a:t>
            </a:r>
          </a:p>
          <a:p>
            <a:pPr>
              <a:spcBef>
                <a:spcPct val="0"/>
              </a:spcBef>
            </a:pPr>
            <a:endParaRPr lang="en-US" altLang="en-US"/>
          </a:p>
        </p:txBody>
      </p:sp>
      <p:sp>
        <p:nvSpPr>
          <p:cNvPr id="35844" name="Slide Number Placeholder 3">
            <a:extLst>
              <a:ext uri="{FF2B5EF4-FFF2-40B4-BE49-F238E27FC236}">
                <a16:creationId xmlns:a16="http://schemas.microsoft.com/office/drawing/2014/main" id="{E3100C33-E881-4A85-A101-BE2592AC4D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5E8E6A-89C7-4B6C-9DB9-943557191182}" type="slidenum">
              <a:rPr lang="en-US" altLang="en-US"/>
              <a:pPr/>
              <a:t>36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153A8238-6EFA-49C1-923B-95F980B889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5AA435D2-56F0-4AAC-ABA0-B9BB37CE5F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https://www.youtube.com/watch?v=4mBtKpUwN9k</a:t>
            </a:r>
          </a:p>
        </p:txBody>
      </p:sp>
      <p:sp>
        <p:nvSpPr>
          <p:cNvPr id="37892" name="Slide Number Placeholder 3">
            <a:extLst>
              <a:ext uri="{FF2B5EF4-FFF2-40B4-BE49-F238E27FC236}">
                <a16:creationId xmlns:a16="http://schemas.microsoft.com/office/drawing/2014/main" id="{D2EEFF00-ADF3-4C95-A0FE-FC7CC52CE5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38D564-7A19-43D3-BBC3-7910BB4E7A1A}" type="slidenum">
              <a:rPr lang="en-US" altLang="en-US"/>
              <a:pPr/>
              <a:t>37</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44F2CD65-1BD3-411E-8472-0D15A85CCC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C757F33D-EBD3-48D1-9C7B-ACA03B73B9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https://www.youtube.com/watch?v=V4STgBsMam8</a:t>
            </a:r>
          </a:p>
        </p:txBody>
      </p:sp>
      <p:sp>
        <p:nvSpPr>
          <p:cNvPr id="47108" name="Slide Number Placeholder 3">
            <a:extLst>
              <a:ext uri="{FF2B5EF4-FFF2-40B4-BE49-F238E27FC236}">
                <a16:creationId xmlns:a16="http://schemas.microsoft.com/office/drawing/2014/main" id="{C69D3E2E-E4EF-439B-B4AD-51C40D9326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186E52-68ED-4F43-A23E-3C9599F7F28B}" type="slidenum">
              <a:rPr lang="en-US" altLang="en-US"/>
              <a:pPr/>
              <a:t>45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https://www.youtube.com/watch?v=8jr-cE-l59k</a:t>
            </a:r>
          </a:p>
        </p:txBody>
      </p:sp>
      <p:sp>
        <p:nvSpPr>
          <p:cNvPr id="4" name="Slide Number Placeholder 3"/>
          <p:cNvSpPr>
            <a:spLocks noGrp="1"/>
          </p:cNvSpPr>
          <p:nvPr>
            <p:ph type="sldNum" sz="quarter" idx="5"/>
          </p:nvPr>
        </p:nvSpPr>
        <p:spPr/>
        <p:txBody>
          <a:bodyPr/>
          <a:lstStyle/>
          <a:p>
            <a:pPr>
              <a:defRPr/>
            </a:pPr>
            <a:fld id="{B07744AB-E5F9-43FC-BA69-0DD56BB6BCF6}" type="slidenum">
              <a:rPr lang="en-US" smtClean="0"/>
              <a:pPr>
                <a:defRPr/>
              </a:pPr>
              <a:t>53</a:t>
            </a:fld>
            <a:endParaRPr lang="en-US"/>
          </a:p>
        </p:txBody>
      </p:sp>
    </p:spTree>
    <p:extLst>
      <p:ext uri="{BB962C8B-B14F-4D97-AF65-F5344CB8AC3E}">
        <p14:creationId xmlns:p14="http://schemas.microsoft.com/office/powerpoint/2010/main" val="1768799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37855251-7BA5-4B68-935C-C1EB4E6110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45E409AD-FE04-446D-A6CB-781B33FBA6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Kid in Vernon. Lathe RIPPED his shirt off his body, and was pulling him in by the collar. His face was AT his work in SECONDS by the time the teacher got the power shut off.</a:t>
            </a:r>
          </a:p>
          <a:p>
            <a:pPr>
              <a:spcBef>
                <a:spcPct val="0"/>
              </a:spcBef>
            </a:pPr>
            <a:endParaRPr lang="en-US" altLang="en-US"/>
          </a:p>
        </p:txBody>
      </p:sp>
      <p:sp>
        <p:nvSpPr>
          <p:cNvPr id="60420" name="Slide Number Placeholder 3">
            <a:extLst>
              <a:ext uri="{FF2B5EF4-FFF2-40B4-BE49-F238E27FC236}">
                <a16:creationId xmlns:a16="http://schemas.microsoft.com/office/drawing/2014/main" id="{2E0C7B7C-65CA-41B5-8331-968B5B5C39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1285C3-0A51-4215-8556-74ADAAA60DBB}" type="slidenum">
              <a:rPr lang="en-US" altLang="en-US"/>
              <a:pPr/>
              <a:t>58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B7DB615-9542-4745-A6FA-1EAE93F5CD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ED8868-4A82-4CEE-ACAF-2371DB21B8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6EE2E6-A33F-485F-B5B0-586116FB4034}"/>
              </a:ext>
            </a:extLst>
          </p:cNvPr>
          <p:cNvSpPr>
            <a:spLocks noGrp="1" noChangeArrowheads="1"/>
          </p:cNvSpPr>
          <p:nvPr>
            <p:ph type="sldNum" sz="quarter" idx="12"/>
          </p:nvPr>
        </p:nvSpPr>
        <p:spPr>
          <a:ln/>
        </p:spPr>
        <p:txBody>
          <a:bodyPr/>
          <a:lstStyle>
            <a:lvl1pPr>
              <a:defRPr/>
            </a:lvl1pPr>
          </a:lstStyle>
          <a:p>
            <a:pPr>
              <a:defRPr/>
            </a:pPr>
            <a:fld id="{ABA50DD0-E971-4BE8-9648-7E5133204FE2}" type="slidenum">
              <a:rPr lang="en-US" altLang="en-US"/>
              <a:pPr>
                <a:defRPr/>
              </a:pPr>
              <a:t>‹#›</a:t>
            </a:fld>
            <a:endParaRPr lang="en-US" altLang="en-US"/>
          </a:p>
        </p:txBody>
      </p:sp>
    </p:spTree>
    <p:extLst>
      <p:ext uri="{BB962C8B-B14F-4D97-AF65-F5344CB8AC3E}">
        <p14:creationId xmlns:p14="http://schemas.microsoft.com/office/powerpoint/2010/main" val="341677601"/>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34E9CA-A119-4C26-B236-829D6A69D5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C24407-3146-4E2D-8BBC-EF13AA1C0A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FFCF55-C618-4DDC-BB30-4F2C9269B8B6}"/>
              </a:ext>
            </a:extLst>
          </p:cNvPr>
          <p:cNvSpPr>
            <a:spLocks noGrp="1" noChangeArrowheads="1"/>
          </p:cNvSpPr>
          <p:nvPr>
            <p:ph type="sldNum" sz="quarter" idx="12"/>
          </p:nvPr>
        </p:nvSpPr>
        <p:spPr>
          <a:ln/>
        </p:spPr>
        <p:txBody>
          <a:bodyPr/>
          <a:lstStyle>
            <a:lvl1pPr>
              <a:defRPr/>
            </a:lvl1pPr>
          </a:lstStyle>
          <a:p>
            <a:pPr>
              <a:defRPr/>
            </a:pPr>
            <a:fld id="{4CB1493A-06F8-43FE-B6F7-5B59B09546CE}" type="slidenum">
              <a:rPr lang="en-US" altLang="en-US"/>
              <a:pPr>
                <a:defRPr/>
              </a:pPr>
              <a:t>‹#›</a:t>
            </a:fld>
            <a:endParaRPr lang="en-US" altLang="en-US"/>
          </a:p>
        </p:txBody>
      </p:sp>
    </p:spTree>
    <p:extLst>
      <p:ext uri="{BB962C8B-B14F-4D97-AF65-F5344CB8AC3E}">
        <p14:creationId xmlns:p14="http://schemas.microsoft.com/office/powerpoint/2010/main" val="2720852235"/>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8D057F-EF57-4A17-8EF6-7706FDA920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246EFF-588F-4952-AD94-6FB94090F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78EC45-D8DD-4CEF-BE85-73C52814E8B7}"/>
              </a:ext>
            </a:extLst>
          </p:cNvPr>
          <p:cNvSpPr>
            <a:spLocks noGrp="1" noChangeArrowheads="1"/>
          </p:cNvSpPr>
          <p:nvPr>
            <p:ph type="sldNum" sz="quarter" idx="12"/>
          </p:nvPr>
        </p:nvSpPr>
        <p:spPr>
          <a:ln/>
        </p:spPr>
        <p:txBody>
          <a:bodyPr/>
          <a:lstStyle>
            <a:lvl1pPr>
              <a:defRPr/>
            </a:lvl1pPr>
          </a:lstStyle>
          <a:p>
            <a:pPr>
              <a:defRPr/>
            </a:pPr>
            <a:fld id="{AB871346-82A0-4405-A88D-1044F03FF6C1}" type="slidenum">
              <a:rPr lang="en-US" altLang="en-US"/>
              <a:pPr>
                <a:defRPr/>
              </a:pPr>
              <a:t>‹#›</a:t>
            </a:fld>
            <a:endParaRPr lang="en-US" altLang="en-US"/>
          </a:p>
        </p:txBody>
      </p:sp>
    </p:spTree>
    <p:extLst>
      <p:ext uri="{BB962C8B-B14F-4D97-AF65-F5344CB8AC3E}">
        <p14:creationId xmlns:p14="http://schemas.microsoft.com/office/powerpoint/2010/main" val="337217601"/>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7E2D558-AF3B-4F34-B42D-4263338FFF8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B6204FD-4B85-4115-BD0E-6EF3F30139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63B46CA-C51A-4236-8098-F24DFDE780B2}"/>
              </a:ext>
            </a:extLst>
          </p:cNvPr>
          <p:cNvSpPr>
            <a:spLocks noGrp="1" noChangeArrowheads="1"/>
          </p:cNvSpPr>
          <p:nvPr>
            <p:ph type="sldNum" sz="quarter" idx="12"/>
          </p:nvPr>
        </p:nvSpPr>
        <p:spPr>
          <a:ln/>
        </p:spPr>
        <p:txBody>
          <a:bodyPr/>
          <a:lstStyle>
            <a:lvl1pPr>
              <a:defRPr/>
            </a:lvl1pPr>
          </a:lstStyle>
          <a:p>
            <a:pPr>
              <a:defRPr/>
            </a:pPr>
            <a:fld id="{09AF1B39-1881-4A3F-9871-9C4BFCBE39D5}" type="slidenum">
              <a:rPr lang="en-US" altLang="en-US"/>
              <a:pPr>
                <a:defRPr/>
              </a:pPr>
              <a:t>‹#›</a:t>
            </a:fld>
            <a:endParaRPr lang="en-US" altLang="en-US"/>
          </a:p>
        </p:txBody>
      </p:sp>
    </p:spTree>
    <p:extLst>
      <p:ext uri="{BB962C8B-B14F-4D97-AF65-F5344CB8AC3E}">
        <p14:creationId xmlns:p14="http://schemas.microsoft.com/office/powerpoint/2010/main" val="272022671"/>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5E3F14-B775-41C8-B3D5-F71B1B5BE7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F151FB-3143-4EB1-9C06-1580C7581A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F811A4-15D3-416D-9722-D338BDF79DFC}"/>
              </a:ext>
            </a:extLst>
          </p:cNvPr>
          <p:cNvSpPr>
            <a:spLocks noGrp="1" noChangeArrowheads="1"/>
          </p:cNvSpPr>
          <p:nvPr>
            <p:ph type="sldNum" sz="quarter" idx="12"/>
          </p:nvPr>
        </p:nvSpPr>
        <p:spPr>
          <a:ln/>
        </p:spPr>
        <p:txBody>
          <a:bodyPr/>
          <a:lstStyle>
            <a:lvl1pPr>
              <a:defRPr/>
            </a:lvl1pPr>
          </a:lstStyle>
          <a:p>
            <a:pPr>
              <a:defRPr/>
            </a:pPr>
            <a:fld id="{0EA002A3-D742-42A5-AB97-449FEF6B0CDE}" type="slidenum">
              <a:rPr lang="en-US" altLang="en-US"/>
              <a:pPr>
                <a:defRPr/>
              </a:pPr>
              <a:t>‹#›</a:t>
            </a:fld>
            <a:endParaRPr lang="en-US" altLang="en-US"/>
          </a:p>
        </p:txBody>
      </p:sp>
    </p:spTree>
    <p:extLst>
      <p:ext uri="{BB962C8B-B14F-4D97-AF65-F5344CB8AC3E}">
        <p14:creationId xmlns:p14="http://schemas.microsoft.com/office/powerpoint/2010/main" val="3528536929"/>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007CC9-7753-473F-947B-61F99ADBAD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E10F14-20BF-4A93-B9B9-503B593F29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914F1C6-B15F-4DD1-9FB0-29218C9BDD61}"/>
              </a:ext>
            </a:extLst>
          </p:cNvPr>
          <p:cNvSpPr>
            <a:spLocks noGrp="1" noChangeArrowheads="1"/>
          </p:cNvSpPr>
          <p:nvPr>
            <p:ph type="sldNum" sz="quarter" idx="12"/>
          </p:nvPr>
        </p:nvSpPr>
        <p:spPr>
          <a:ln/>
        </p:spPr>
        <p:txBody>
          <a:bodyPr/>
          <a:lstStyle>
            <a:lvl1pPr>
              <a:defRPr/>
            </a:lvl1pPr>
          </a:lstStyle>
          <a:p>
            <a:pPr>
              <a:defRPr/>
            </a:pPr>
            <a:fld id="{8AA5C0A9-F879-473A-8D65-FC154ADC0FA6}" type="slidenum">
              <a:rPr lang="en-US" altLang="en-US"/>
              <a:pPr>
                <a:defRPr/>
              </a:pPr>
              <a:t>‹#›</a:t>
            </a:fld>
            <a:endParaRPr lang="en-US" altLang="en-US"/>
          </a:p>
        </p:txBody>
      </p:sp>
    </p:spTree>
    <p:extLst>
      <p:ext uri="{BB962C8B-B14F-4D97-AF65-F5344CB8AC3E}">
        <p14:creationId xmlns:p14="http://schemas.microsoft.com/office/powerpoint/2010/main" val="2442440351"/>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E34E23B-F42E-477C-BD5E-2BCC608040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6BAFCE-285B-4613-AD6D-504C3FE3DC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FF6368-6A5D-4ADF-A69D-B34BCC23D39A}"/>
              </a:ext>
            </a:extLst>
          </p:cNvPr>
          <p:cNvSpPr>
            <a:spLocks noGrp="1" noChangeArrowheads="1"/>
          </p:cNvSpPr>
          <p:nvPr>
            <p:ph type="sldNum" sz="quarter" idx="12"/>
          </p:nvPr>
        </p:nvSpPr>
        <p:spPr>
          <a:ln/>
        </p:spPr>
        <p:txBody>
          <a:bodyPr/>
          <a:lstStyle>
            <a:lvl1pPr>
              <a:defRPr/>
            </a:lvl1pPr>
          </a:lstStyle>
          <a:p>
            <a:pPr>
              <a:defRPr/>
            </a:pPr>
            <a:fld id="{19DF257F-7A0B-421D-8504-A6EEE690A3DC}" type="slidenum">
              <a:rPr lang="en-US" altLang="en-US"/>
              <a:pPr>
                <a:defRPr/>
              </a:pPr>
              <a:t>‹#›</a:t>
            </a:fld>
            <a:endParaRPr lang="en-US" altLang="en-US"/>
          </a:p>
        </p:txBody>
      </p:sp>
    </p:spTree>
    <p:extLst>
      <p:ext uri="{BB962C8B-B14F-4D97-AF65-F5344CB8AC3E}">
        <p14:creationId xmlns:p14="http://schemas.microsoft.com/office/powerpoint/2010/main" val="1129877790"/>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0FBA488-56C5-487A-89D1-FC5864EC22F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AA8623-A99D-4B6D-9120-01ED7DB83A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49B15A-C649-4073-8D4D-27760EE7E0AE}"/>
              </a:ext>
            </a:extLst>
          </p:cNvPr>
          <p:cNvSpPr>
            <a:spLocks noGrp="1" noChangeArrowheads="1"/>
          </p:cNvSpPr>
          <p:nvPr>
            <p:ph type="sldNum" sz="quarter" idx="12"/>
          </p:nvPr>
        </p:nvSpPr>
        <p:spPr>
          <a:ln/>
        </p:spPr>
        <p:txBody>
          <a:bodyPr/>
          <a:lstStyle>
            <a:lvl1pPr>
              <a:defRPr/>
            </a:lvl1pPr>
          </a:lstStyle>
          <a:p>
            <a:pPr>
              <a:defRPr/>
            </a:pPr>
            <a:fld id="{0AE0F539-1CE8-4BE1-9F7D-39A0AEDCF836}" type="slidenum">
              <a:rPr lang="en-US" altLang="en-US"/>
              <a:pPr>
                <a:defRPr/>
              </a:pPr>
              <a:t>‹#›</a:t>
            </a:fld>
            <a:endParaRPr lang="en-US" altLang="en-US"/>
          </a:p>
        </p:txBody>
      </p:sp>
    </p:spTree>
    <p:extLst>
      <p:ext uri="{BB962C8B-B14F-4D97-AF65-F5344CB8AC3E}">
        <p14:creationId xmlns:p14="http://schemas.microsoft.com/office/powerpoint/2010/main" val="4237621329"/>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8C0CA92-CCD3-4DB8-A84D-B4A715FB12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3AC5E45-ABA0-4E75-AB65-9719EFFCF7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08C3E8B-4642-4CDC-8314-49CAA3AE2E70}"/>
              </a:ext>
            </a:extLst>
          </p:cNvPr>
          <p:cNvSpPr>
            <a:spLocks noGrp="1" noChangeArrowheads="1"/>
          </p:cNvSpPr>
          <p:nvPr>
            <p:ph type="sldNum" sz="quarter" idx="12"/>
          </p:nvPr>
        </p:nvSpPr>
        <p:spPr>
          <a:ln/>
        </p:spPr>
        <p:txBody>
          <a:bodyPr/>
          <a:lstStyle>
            <a:lvl1pPr>
              <a:defRPr/>
            </a:lvl1pPr>
          </a:lstStyle>
          <a:p>
            <a:pPr>
              <a:defRPr/>
            </a:pPr>
            <a:fld id="{AC2BF503-6629-4667-A8C0-9E63974C6ACD}" type="slidenum">
              <a:rPr lang="en-US" altLang="en-US"/>
              <a:pPr>
                <a:defRPr/>
              </a:pPr>
              <a:t>‹#›</a:t>
            </a:fld>
            <a:endParaRPr lang="en-US" altLang="en-US"/>
          </a:p>
        </p:txBody>
      </p:sp>
    </p:spTree>
    <p:extLst>
      <p:ext uri="{BB962C8B-B14F-4D97-AF65-F5344CB8AC3E}">
        <p14:creationId xmlns:p14="http://schemas.microsoft.com/office/powerpoint/2010/main" val="1160653589"/>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025B2E1-98AA-4F07-8C69-21E725D60CC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41683AE-93F3-4F25-A5B9-8ABE983B08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555190A-4B98-4003-A5A5-A2EE04031AEF}"/>
              </a:ext>
            </a:extLst>
          </p:cNvPr>
          <p:cNvSpPr>
            <a:spLocks noGrp="1" noChangeArrowheads="1"/>
          </p:cNvSpPr>
          <p:nvPr>
            <p:ph type="sldNum" sz="quarter" idx="12"/>
          </p:nvPr>
        </p:nvSpPr>
        <p:spPr>
          <a:ln/>
        </p:spPr>
        <p:txBody>
          <a:bodyPr/>
          <a:lstStyle>
            <a:lvl1pPr>
              <a:defRPr/>
            </a:lvl1pPr>
          </a:lstStyle>
          <a:p>
            <a:pPr>
              <a:defRPr/>
            </a:pPr>
            <a:fld id="{6771D8A2-CEBA-4361-8EE3-FD8619D114FE}" type="slidenum">
              <a:rPr lang="en-US" altLang="en-US"/>
              <a:pPr>
                <a:defRPr/>
              </a:pPr>
              <a:t>‹#›</a:t>
            </a:fld>
            <a:endParaRPr lang="en-US" altLang="en-US"/>
          </a:p>
        </p:txBody>
      </p:sp>
    </p:spTree>
    <p:extLst>
      <p:ext uri="{BB962C8B-B14F-4D97-AF65-F5344CB8AC3E}">
        <p14:creationId xmlns:p14="http://schemas.microsoft.com/office/powerpoint/2010/main" val="2312850549"/>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4BAF25-92B3-47A4-8AEE-DB6274B698D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5B3D2EA-36A8-4C9F-83CD-4BDC71C0BD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9369657-81E7-41BD-A9CF-CA6D947880AD}"/>
              </a:ext>
            </a:extLst>
          </p:cNvPr>
          <p:cNvSpPr>
            <a:spLocks noGrp="1" noChangeArrowheads="1"/>
          </p:cNvSpPr>
          <p:nvPr>
            <p:ph type="sldNum" sz="quarter" idx="12"/>
          </p:nvPr>
        </p:nvSpPr>
        <p:spPr>
          <a:ln/>
        </p:spPr>
        <p:txBody>
          <a:bodyPr/>
          <a:lstStyle>
            <a:lvl1pPr>
              <a:defRPr/>
            </a:lvl1pPr>
          </a:lstStyle>
          <a:p>
            <a:pPr>
              <a:defRPr/>
            </a:pPr>
            <a:fld id="{10E27A42-DB17-415B-827B-8C624B383BA8}" type="slidenum">
              <a:rPr lang="en-US" altLang="en-US"/>
              <a:pPr>
                <a:defRPr/>
              </a:pPr>
              <a:t>‹#›</a:t>
            </a:fld>
            <a:endParaRPr lang="en-US" altLang="en-US"/>
          </a:p>
        </p:txBody>
      </p:sp>
    </p:spTree>
    <p:extLst>
      <p:ext uri="{BB962C8B-B14F-4D97-AF65-F5344CB8AC3E}">
        <p14:creationId xmlns:p14="http://schemas.microsoft.com/office/powerpoint/2010/main" val="2218592279"/>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8837D5-C22C-475E-8213-133FC414F4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86B07E-9A40-4A9B-80E6-DAD7D4B5C2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CBAD92-AB09-4D62-BED1-2398D964A309}"/>
              </a:ext>
            </a:extLst>
          </p:cNvPr>
          <p:cNvSpPr>
            <a:spLocks noGrp="1" noChangeArrowheads="1"/>
          </p:cNvSpPr>
          <p:nvPr>
            <p:ph type="sldNum" sz="quarter" idx="12"/>
          </p:nvPr>
        </p:nvSpPr>
        <p:spPr>
          <a:ln/>
        </p:spPr>
        <p:txBody>
          <a:bodyPr/>
          <a:lstStyle>
            <a:lvl1pPr>
              <a:defRPr/>
            </a:lvl1pPr>
          </a:lstStyle>
          <a:p>
            <a:pPr>
              <a:defRPr/>
            </a:pPr>
            <a:fld id="{273953F1-95CC-4AC1-9F14-578D7C9B58E5}" type="slidenum">
              <a:rPr lang="en-US" altLang="en-US"/>
              <a:pPr>
                <a:defRPr/>
              </a:pPr>
              <a:t>‹#›</a:t>
            </a:fld>
            <a:endParaRPr lang="en-US" altLang="en-US"/>
          </a:p>
        </p:txBody>
      </p:sp>
    </p:spTree>
    <p:extLst>
      <p:ext uri="{BB962C8B-B14F-4D97-AF65-F5344CB8AC3E}">
        <p14:creationId xmlns:p14="http://schemas.microsoft.com/office/powerpoint/2010/main" val="2388947336"/>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78387E-48F4-4FD8-8E66-B03252ED78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EA8E5B-65FF-4934-B472-876797CD74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936375-255B-4695-90FB-BA66D88A509A}"/>
              </a:ext>
            </a:extLst>
          </p:cNvPr>
          <p:cNvSpPr>
            <a:spLocks noGrp="1" noChangeArrowheads="1"/>
          </p:cNvSpPr>
          <p:nvPr>
            <p:ph type="sldNum" sz="quarter" idx="12"/>
          </p:nvPr>
        </p:nvSpPr>
        <p:spPr>
          <a:ln/>
        </p:spPr>
        <p:txBody>
          <a:bodyPr/>
          <a:lstStyle>
            <a:lvl1pPr>
              <a:defRPr/>
            </a:lvl1pPr>
          </a:lstStyle>
          <a:p>
            <a:pPr>
              <a:defRPr/>
            </a:pPr>
            <a:fld id="{3616B31E-EB6C-41F3-B54A-2DCCBF4CED5A}" type="slidenum">
              <a:rPr lang="en-US" altLang="en-US"/>
              <a:pPr>
                <a:defRPr/>
              </a:pPr>
              <a:t>‹#›</a:t>
            </a:fld>
            <a:endParaRPr lang="en-US" altLang="en-US"/>
          </a:p>
        </p:txBody>
      </p:sp>
    </p:spTree>
    <p:extLst>
      <p:ext uri="{BB962C8B-B14F-4D97-AF65-F5344CB8AC3E}">
        <p14:creationId xmlns:p14="http://schemas.microsoft.com/office/powerpoint/2010/main" val="2731535820"/>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40F32E5-9495-4E54-A0F0-3125AE22961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78E3B56-C553-49B8-9490-CF298AE9712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695FBA1-1B11-4971-87A2-DB6B1D64E32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F305135-FF1C-4629-8343-05AAEB75A80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A3E0F0AF-1049-469D-84F4-2EA9E38D35E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3EA1BA4-32AF-4D4C-A371-FA282F81838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wip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8jr-cE-l59k"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video" Target="https://www.youtube.com/embed/rb09W-xneg0?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2C00AC2-27DA-40D7-A84D-EA1BB3884A7F}"/>
              </a:ext>
            </a:extLst>
          </p:cNvPr>
          <p:cNvSpPr>
            <a:spLocks noGrp="1" noChangeArrowheads="1"/>
          </p:cNvSpPr>
          <p:nvPr>
            <p:ph type="ctrTitle"/>
          </p:nvPr>
        </p:nvSpPr>
        <p:spPr>
          <a:xfrm>
            <a:off x="0" y="1958975"/>
            <a:ext cx="9144000" cy="1470025"/>
          </a:xfrm>
        </p:spPr>
        <p:txBody>
          <a:bodyPr/>
          <a:lstStyle/>
          <a:p>
            <a:pPr eaLnBrk="1" hangingPunct="1"/>
            <a:r>
              <a:rPr lang="en-US" altLang="en-US" sz="9600" b="1" i="1"/>
              <a:t>METAL SHOP SAFETY</a:t>
            </a:r>
          </a:p>
        </p:txBody>
      </p:sp>
      <p:sp>
        <p:nvSpPr>
          <p:cNvPr id="3075" name="Rectangle 3">
            <a:extLst>
              <a:ext uri="{FF2B5EF4-FFF2-40B4-BE49-F238E27FC236}">
                <a16:creationId xmlns:a16="http://schemas.microsoft.com/office/drawing/2014/main" id="{D6AB38C1-11C4-402F-86FD-F1A218A33BE9}"/>
              </a:ext>
            </a:extLst>
          </p:cNvPr>
          <p:cNvSpPr>
            <a:spLocks noGrp="1" noChangeArrowheads="1"/>
          </p:cNvSpPr>
          <p:nvPr>
            <p:ph type="subTitle" idx="1"/>
          </p:nvPr>
        </p:nvSpPr>
        <p:spPr>
          <a:xfrm>
            <a:off x="0" y="4191000"/>
            <a:ext cx="9144000" cy="1752600"/>
          </a:xfrm>
        </p:spPr>
        <p:txBody>
          <a:bodyPr/>
          <a:lstStyle/>
          <a:p>
            <a:r>
              <a:rPr lang="en-CA" altLang="en-US"/>
              <a:t>IF YOU CAN’T BE SAFE, YOU CAN’T BE HERE</a:t>
            </a:r>
            <a:endParaRPr lang="en-US" altLang="en-US"/>
          </a:p>
        </p:txBody>
      </p:sp>
    </p:spTree>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3C8EA3F5-EC7C-4F3D-BA7A-753FFC55A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3429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a:extLst>
              <a:ext uri="{FF2B5EF4-FFF2-40B4-BE49-F238E27FC236}">
                <a16:creationId xmlns:a16="http://schemas.microsoft.com/office/drawing/2014/main" id="{325EE6F9-A6A0-40FD-9CA9-809664C5D470}"/>
              </a:ext>
            </a:extLst>
          </p:cNvPr>
          <p:cNvSpPr>
            <a:spLocks noGrp="1" noChangeArrowheads="1"/>
          </p:cNvSpPr>
          <p:nvPr>
            <p:ph type="title"/>
          </p:nvPr>
        </p:nvSpPr>
        <p:spPr>
          <a:xfrm>
            <a:off x="457200" y="228600"/>
            <a:ext cx="8229600" cy="1143000"/>
          </a:xfrm>
        </p:spPr>
        <p:txBody>
          <a:bodyPr/>
          <a:lstStyle/>
          <a:p>
            <a:r>
              <a:rPr lang="en-CA" altLang="en-US"/>
              <a:t>SAFETY EQUIPMENT</a:t>
            </a:r>
            <a:endParaRPr lang="en-US" altLang="en-US"/>
          </a:p>
        </p:txBody>
      </p:sp>
      <p:sp>
        <p:nvSpPr>
          <p:cNvPr id="3" name="Content Placeholder 2">
            <a:extLst>
              <a:ext uri="{FF2B5EF4-FFF2-40B4-BE49-F238E27FC236}">
                <a16:creationId xmlns:a16="http://schemas.microsoft.com/office/drawing/2014/main" id="{328C3D83-F10B-4B75-9532-0FFEDE08EA92}"/>
              </a:ext>
            </a:extLst>
          </p:cNvPr>
          <p:cNvSpPr>
            <a:spLocks noGrp="1"/>
          </p:cNvSpPr>
          <p:nvPr>
            <p:ph idx="1"/>
          </p:nvPr>
        </p:nvSpPr>
        <p:spPr>
          <a:xfrm>
            <a:off x="457200" y="1333500"/>
            <a:ext cx="8229600" cy="4525963"/>
          </a:xfrm>
        </p:spPr>
        <p:txBody>
          <a:bodyPr/>
          <a:lstStyle/>
          <a:p>
            <a:pPr marL="0" indent="0">
              <a:buFontTx/>
              <a:buNone/>
              <a:defRPr/>
            </a:pPr>
            <a:endParaRPr lang="en-US" sz="4000" b="1" i="1" dirty="0">
              <a:solidFill>
                <a:srgbClr val="FF0000"/>
              </a:solidFill>
            </a:endParaRPr>
          </a:p>
          <a:p>
            <a:pPr marL="0" indent="0">
              <a:buFontTx/>
              <a:buNone/>
              <a:defRPr/>
            </a:pPr>
            <a:r>
              <a:rPr lang="en-US" sz="4000" b="1" i="1" dirty="0">
                <a:solidFill>
                  <a:srgbClr val="FF0000"/>
                </a:solidFill>
              </a:rPr>
              <a:t>THE #1 MOST IMPORTANT:</a:t>
            </a:r>
          </a:p>
          <a:p>
            <a:pPr>
              <a:defRPr/>
            </a:pPr>
            <a:endParaRPr lang="en-US" dirty="0"/>
          </a:p>
          <a:p>
            <a:pPr>
              <a:defRPr/>
            </a:pPr>
            <a:r>
              <a:rPr lang="en-US" dirty="0"/>
              <a:t>EYE PROTECTION</a:t>
            </a:r>
          </a:p>
          <a:p>
            <a:pPr lvl="1">
              <a:defRPr/>
            </a:pPr>
            <a:r>
              <a:rPr lang="en-US" dirty="0">
                <a:ea typeface="+mn-ea"/>
                <a:cs typeface="+mn-cs"/>
              </a:rPr>
              <a:t>Cutting, s</a:t>
            </a:r>
            <a:r>
              <a:rPr lang="en-US" dirty="0"/>
              <a:t>triking, shaping or </a:t>
            </a:r>
          </a:p>
          <a:p>
            <a:pPr marL="457200" lvl="1" indent="0">
              <a:buFontTx/>
              <a:buNone/>
              <a:defRPr/>
            </a:pPr>
            <a:r>
              <a:rPr lang="en-US" dirty="0">
                <a:ea typeface="+mn-ea"/>
                <a:cs typeface="+mn-cs"/>
              </a:rPr>
              <a:t>   removing metal</a:t>
            </a:r>
          </a:p>
          <a:p>
            <a:pPr marL="457200" lvl="1" indent="0">
              <a:buFontTx/>
              <a:buNone/>
              <a:defRPr/>
            </a:pPr>
            <a:r>
              <a:rPr lang="en-US" dirty="0">
                <a:ea typeface="+mn-ea"/>
                <a:cs typeface="+mn-cs"/>
              </a:rPr>
              <a:t>Goggles: </a:t>
            </a:r>
            <a:r>
              <a:rPr lang="en-US" i="1" dirty="0">
                <a:ea typeface="+mn-ea"/>
                <a:cs typeface="+mn-cs"/>
              </a:rPr>
              <a:t>Minimum</a:t>
            </a:r>
          </a:p>
          <a:p>
            <a:pPr marL="457200" lvl="1" indent="0">
              <a:buFontTx/>
              <a:buNone/>
              <a:defRPr/>
            </a:pPr>
            <a:r>
              <a:rPr lang="en-US" dirty="0">
                <a:ea typeface="+mn-ea"/>
                <a:cs typeface="+mn-cs"/>
              </a:rPr>
              <a:t>Face Shield: </a:t>
            </a:r>
            <a:r>
              <a:rPr lang="en-US" i="1" dirty="0">
                <a:ea typeface="+mn-ea"/>
                <a:cs typeface="+mn-cs"/>
              </a:rPr>
              <a:t>BEST</a:t>
            </a:r>
          </a:p>
        </p:txBody>
      </p:sp>
      <p:sp>
        <p:nvSpPr>
          <p:cNvPr id="2" name="Rectangle 1">
            <a:extLst>
              <a:ext uri="{FF2B5EF4-FFF2-40B4-BE49-F238E27FC236}">
                <a16:creationId xmlns:a16="http://schemas.microsoft.com/office/drawing/2014/main" id="{0D1F76AD-6FD9-B297-9F72-5B3373391A45}"/>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0448-AC0B-27BF-2F0B-3E372F3C49C5}"/>
              </a:ext>
            </a:extLst>
          </p:cNvPr>
          <p:cNvSpPr>
            <a:spLocks noGrp="1"/>
          </p:cNvSpPr>
          <p:nvPr>
            <p:ph type="title"/>
          </p:nvPr>
        </p:nvSpPr>
        <p:spPr/>
        <p:txBody>
          <a:bodyPr/>
          <a:lstStyle/>
          <a:p>
            <a:r>
              <a:rPr lang="en-US" dirty="0"/>
              <a:t>YOU NEED EYE PROTECTION</a:t>
            </a:r>
          </a:p>
        </p:txBody>
      </p:sp>
      <p:sp>
        <p:nvSpPr>
          <p:cNvPr id="3" name="Content Placeholder 2">
            <a:extLst>
              <a:ext uri="{FF2B5EF4-FFF2-40B4-BE49-F238E27FC236}">
                <a16:creationId xmlns:a16="http://schemas.microsoft.com/office/drawing/2014/main" id="{B4784385-78D3-71CF-CD24-EE829AF34BCF}"/>
              </a:ext>
            </a:extLst>
          </p:cNvPr>
          <p:cNvSpPr>
            <a:spLocks noGrp="1"/>
          </p:cNvSpPr>
          <p:nvPr>
            <p:ph idx="1"/>
          </p:nvPr>
        </p:nvSpPr>
        <p:spPr/>
        <p:txBody>
          <a:bodyPr/>
          <a:lstStyle/>
          <a:p>
            <a:pPr marL="0" indent="0">
              <a:buNone/>
            </a:pPr>
            <a:r>
              <a:rPr lang="en-US" dirty="0"/>
              <a:t>…If it </a:t>
            </a:r>
            <a:r>
              <a:rPr lang="en-US" dirty="0">
                <a:solidFill>
                  <a:srgbClr val="FF0000"/>
                </a:solidFill>
              </a:rPr>
              <a:t>plugs in</a:t>
            </a:r>
          </a:p>
          <a:p>
            <a:pPr marL="0" indent="0">
              <a:buNone/>
            </a:pPr>
            <a:r>
              <a:rPr lang="en-US" dirty="0"/>
              <a:t>…If it </a:t>
            </a:r>
            <a:r>
              <a:rPr lang="en-US" dirty="0">
                <a:solidFill>
                  <a:srgbClr val="FF0000"/>
                </a:solidFill>
              </a:rPr>
              <a:t>turns on</a:t>
            </a:r>
          </a:p>
          <a:p>
            <a:pPr marL="0" indent="0">
              <a:buNone/>
            </a:pPr>
            <a:r>
              <a:rPr lang="en-US" dirty="0"/>
              <a:t>…If it </a:t>
            </a:r>
            <a:r>
              <a:rPr lang="en-US" dirty="0">
                <a:solidFill>
                  <a:srgbClr val="FF0000"/>
                </a:solidFill>
              </a:rPr>
              <a:t>removes material</a:t>
            </a:r>
          </a:p>
          <a:p>
            <a:endParaRPr lang="en-US" dirty="0"/>
          </a:p>
          <a:p>
            <a:pPr marL="0" indent="0">
              <a:buNone/>
            </a:pPr>
            <a:r>
              <a:rPr lang="en-US" dirty="0"/>
              <a:t>BEST PRACTICE:</a:t>
            </a:r>
          </a:p>
          <a:p>
            <a:r>
              <a:rPr lang="en-US" i="1" dirty="0">
                <a:solidFill>
                  <a:srgbClr val="FF0000"/>
                </a:solidFill>
              </a:rPr>
              <a:t>ALWAYS</a:t>
            </a:r>
            <a:r>
              <a:rPr lang="en-US" dirty="0"/>
              <a:t> wear eye protection</a:t>
            </a:r>
          </a:p>
          <a:p>
            <a:endParaRPr lang="en-US" dirty="0"/>
          </a:p>
        </p:txBody>
      </p:sp>
      <p:sp>
        <p:nvSpPr>
          <p:cNvPr id="4" name="Rectangle 3">
            <a:extLst>
              <a:ext uri="{FF2B5EF4-FFF2-40B4-BE49-F238E27FC236}">
                <a16:creationId xmlns:a16="http://schemas.microsoft.com/office/drawing/2014/main" id="{D544D450-ED26-97B6-9450-8DD3E276DEEB}"/>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extLst>
      <p:ext uri="{BB962C8B-B14F-4D97-AF65-F5344CB8AC3E}">
        <p14:creationId xmlns:p14="http://schemas.microsoft.com/office/powerpoint/2010/main" val="3345183174"/>
      </p:ext>
    </p:extLst>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971C026-EE24-4D59-8E3E-17C81EA19D64}"/>
              </a:ext>
            </a:extLst>
          </p:cNvPr>
          <p:cNvSpPr>
            <a:spLocks noGrp="1" noChangeArrowheads="1"/>
          </p:cNvSpPr>
          <p:nvPr>
            <p:ph type="title"/>
          </p:nvPr>
        </p:nvSpPr>
        <p:spPr/>
        <p:txBody>
          <a:bodyPr/>
          <a:lstStyle/>
          <a:p>
            <a:r>
              <a:rPr lang="en-US" altLang="en-US"/>
              <a:t>SAFETY EQUIPMENT</a:t>
            </a:r>
          </a:p>
        </p:txBody>
      </p:sp>
      <p:sp>
        <p:nvSpPr>
          <p:cNvPr id="3" name="Content Placeholder 2">
            <a:extLst>
              <a:ext uri="{FF2B5EF4-FFF2-40B4-BE49-F238E27FC236}">
                <a16:creationId xmlns:a16="http://schemas.microsoft.com/office/drawing/2014/main" id="{B0F19D0F-E0E4-48D8-9C62-BA98CB818EA9}"/>
              </a:ext>
            </a:extLst>
          </p:cNvPr>
          <p:cNvSpPr>
            <a:spLocks noGrp="1"/>
          </p:cNvSpPr>
          <p:nvPr>
            <p:ph idx="1"/>
          </p:nvPr>
        </p:nvSpPr>
        <p:spPr/>
        <p:txBody>
          <a:bodyPr/>
          <a:lstStyle/>
          <a:p>
            <a:pPr>
              <a:defRPr/>
            </a:pPr>
            <a:r>
              <a:rPr lang="en-US" dirty="0"/>
              <a:t>HAND PROTECTION</a:t>
            </a:r>
          </a:p>
          <a:p>
            <a:pPr lvl="1">
              <a:defRPr/>
            </a:pPr>
            <a:endParaRPr lang="en-US" dirty="0">
              <a:ea typeface="+mn-ea"/>
              <a:cs typeface="+mn-cs"/>
            </a:endParaRPr>
          </a:p>
          <a:p>
            <a:pPr lvl="1">
              <a:defRPr/>
            </a:pPr>
            <a:r>
              <a:rPr lang="en-US" dirty="0">
                <a:ea typeface="+mn-ea"/>
                <a:cs typeface="+mn-cs"/>
              </a:rPr>
              <a:t>PROTECT against burns or cuts</a:t>
            </a:r>
          </a:p>
          <a:p>
            <a:pPr lvl="1">
              <a:defRPr/>
            </a:pPr>
            <a:endParaRPr lang="en-US" dirty="0">
              <a:ea typeface="+mn-ea"/>
              <a:cs typeface="+mn-cs"/>
            </a:endParaRPr>
          </a:p>
          <a:p>
            <a:pPr lvl="1">
              <a:defRPr/>
            </a:pPr>
            <a:r>
              <a:rPr lang="en-US" dirty="0">
                <a:ea typeface="+mn-ea"/>
                <a:cs typeface="+mn-cs"/>
              </a:rPr>
              <a:t>DO NOT get them wet! (that wrecks them)</a:t>
            </a:r>
          </a:p>
          <a:p>
            <a:pPr lvl="1">
              <a:defRPr/>
            </a:pPr>
            <a:endParaRPr lang="en-US" dirty="0">
              <a:ea typeface="+mn-ea"/>
              <a:cs typeface="+mn-cs"/>
            </a:endParaRPr>
          </a:p>
          <a:p>
            <a:pPr lvl="1">
              <a:defRPr/>
            </a:pPr>
            <a:r>
              <a:rPr lang="en-US" dirty="0">
                <a:ea typeface="+mn-ea"/>
                <a:cs typeface="+mn-cs"/>
              </a:rPr>
              <a:t>DO NOT pick up hot metal! (that wrecks them)</a:t>
            </a:r>
          </a:p>
          <a:p>
            <a:pPr>
              <a:defRPr/>
            </a:pPr>
            <a:endParaRPr lang="en-US" dirty="0"/>
          </a:p>
        </p:txBody>
      </p:sp>
      <p:pic>
        <p:nvPicPr>
          <p:cNvPr id="12292" name="Picture 4">
            <a:extLst>
              <a:ext uri="{FF2B5EF4-FFF2-40B4-BE49-F238E27FC236}">
                <a16:creationId xmlns:a16="http://schemas.microsoft.com/office/drawing/2014/main" id="{4A554436-C219-4C4A-B468-EEBC7E00E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41763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33137D9-48F1-2FB0-B52C-E4AF9F5352BD}"/>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2F88EE-0064-B833-36EF-C91BDDBB1746}"/>
              </a:ext>
            </a:extLst>
          </p:cNvPr>
          <p:cNvSpPr>
            <a:spLocks noGrp="1"/>
          </p:cNvSpPr>
          <p:nvPr>
            <p:ph idx="1"/>
          </p:nvPr>
        </p:nvSpPr>
        <p:spPr>
          <a:xfrm>
            <a:off x="0" y="549275"/>
            <a:ext cx="9144000" cy="5851525"/>
          </a:xfrm>
        </p:spPr>
        <p:txBody>
          <a:bodyPr/>
          <a:lstStyle/>
          <a:p>
            <a:pPr marL="0" indent="0" algn="ctr">
              <a:buNone/>
            </a:pPr>
            <a:r>
              <a:rPr lang="en-US" sz="6000" b="1" dirty="0"/>
              <a:t>DO NOT PICK UP</a:t>
            </a:r>
          </a:p>
          <a:p>
            <a:pPr marL="0" indent="0" algn="ctr">
              <a:buNone/>
            </a:pPr>
            <a:r>
              <a:rPr lang="en-US" sz="9600" b="1" dirty="0"/>
              <a:t>HOT METAL</a:t>
            </a:r>
          </a:p>
          <a:p>
            <a:pPr marL="0" indent="0" algn="ctr">
              <a:buNone/>
            </a:pPr>
            <a:r>
              <a:rPr lang="en-US" sz="6000" b="1" dirty="0"/>
              <a:t>WITH GLOVES!</a:t>
            </a:r>
          </a:p>
          <a:p>
            <a:pPr marL="0" indent="0" algn="ctr">
              <a:buNone/>
            </a:pPr>
            <a:r>
              <a:rPr lang="en-US" sz="9600" b="1" dirty="0"/>
              <a:t>&gt;USE PLIERS&lt;</a:t>
            </a:r>
          </a:p>
        </p:txBody>
      </p:sp>
    </p:spTree>
    <p:extLst>
      <p:ext uri="{BB962C8B-B14F-4D97-AF65-F5344CB8AC3E}">
        <p14:creationId xmlns:p14="http://schemas.microsoft.com/office/powerpoint/2010/main" val="3686114776"/>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971C026-EE24-4D59-8E3E-17C81EA19D64}"/>
              </a:ext>
            </a:extLst>
          </p:cNvPr>
          <p:cNvSpPr>
            <a:spLocks noGrp="1" noChangeArrowheads="1"/>
          </p:cNvSpPr>
          <p:nvPr>
            <p:ph type="title"/>
          </p:nvPr>
        </p:nvSpPr>
        <p:spPr/>
        <p:txBody>
          <a:bodyPr/>
          <a:lstStyle/>
          <a:p>
            <a:r>
              <a:rPr lang="en-US" altLang="en-US"/>
              <a:t>SAFETY EQUIPMENT</a:t>
            </a:r>
          </a:p>
        </p:txBody>
      </p:sp>
      <p:sp>
        <p:nvSpPr>
          <p:cNvPr id="3" name="Content Placeholder 2">
            <a:extLst>
              <a:ext uri="{FF2B5EF4-FFF2-40B4-BE49-F238E27FC236}">
                <a16:creationId xmlns:a16="http://schemas.microsoft.com/office/drawing/2014/main" id="{B0F19D0F-E0E4-48D8-9C62-BA98CB818EA9}"/>
              </a:ext>
            </a:extLst>
          </p:cNvPr>
          <p:cNvSpPr>
            <a:spLocks noGrp="1"/>
          </p:cNvSpPr>
          <p:nvPr>
            <p:ph idx="1"/>
          </p:nvPr>
        </p:nvSpPr>
        <p:spPr/>
        <p:txBody>
          <a:bodyPr/>
          <a:lstStyle/>
          <a:p>
            <a:pPr>
              <a:defRPr/>
            </a:pPr>
            <a:r>
              <a:rPr lang="en-US" dirty="0"/>
              <a:t>EAR PROTECTION</a:t>
            </a:r>
          </a:p>
          <a:p>
            <a:pPr lvl="1">
              <a:defRPr/>
            </a:pPr>
            <a:endParaRPr lang="en-US" dirty="0">
              <a:ea typeface="+mn-ea"/>
              <a:cs typeface="+mn-cs"/>
            </a:endParaRPr>
          </a:p>
          <a:p>
            <a:pPr lvl="1">
              <a:defRPr/>
            </a:pPr>
            <a:r>
              <a:rPr lang="en-US" dirty="0">
                <a:ea typeface="+mn-ea"/>
                <a:cs typeface="+mn-cs"/>
              </a:rPr>
              <a:t>Near loud noises</a:t>
            </a:r>
          </a:p>
          <a:p>
            <a:pPr lvl="1">
              <a:defRPr/>
            </a:pPr>
            <a:endParaRPr lang="en-US" dirty="0">
              <a:ea typeface="+mn-ea"/>
              <a:cs typeface="+mn-cs"/>
            </a:endParaRPr>
          </a:p>
          <a:p>
            <a:pPr lvl="1">
              <a:defRPr/>
            </a:pPr>
            <a:r>
              <a:rPr lang="en-US" dirty="0">
                <a:ea typeface="+mn-ea"/>
                <a:cs typeface="+mn-cs"/>
              </a:rPr>
              <a:t>If you have to raise your voice,</a:t>
            </a:r>
          </a:p>
          <a:p>
            <a:pPr marL="457200" lvl="1" indent="0">
              <a:buFontTx/>
              <a:buNone/>
              <a:defRPr/>
            </a:pPr>
            <a:r>
              <a:rPr lang="en-US" dirty="0">
                <a:ea typeface="+mn-ea"/>
                <a:cs typeface="+mn-cs"/>
              </a:rPr>
              <a:t>   you need ear protection</a:t>
            </a:r>
          </a:p>
        </p:txBody>
      </p:sp>
      <p:pic>
        <p:nvPicPr>
          <p:cNvPr id="12293" name="Picture 5">
            <a:extLst>
              <a:ext uri="{FF2B5EF4-FFF2-40B4-BE49-F238E27FC236}">
                <a16:creationId xmlns:a16="http://schemas.microsoft.com/office/drawing/2014/main" id="{96AD3606-5BF8-4C34-A26D-B8F5D4C43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38481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955E10C-5D22-4807-90E6-6D05222272AE}"/>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extLst>
      <p:ext uri="{BB962C8B-B14F-4D97-AF65-F5344CB8AC3E}">
        <p14:creationId xmlns:p14="http://schemas.microsoft.com/office/powerpoint/2010/main" val="740851007"/>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29C50963-2151-45D2-A533-8D0C65D4C0F7}"/>
              </a:ext>
            </a:extLst>
          </p:cNvPr>
          <p:cNvSpPr>
            <a:spLocks noGrp="1" noChangeArrowheads="1"/>
          </p:cNvSpPr>
          <p:nvPr>
            <p:ph type="ctrTitle"/>
          </p:nvPr>
        </p:nvSpPr>
        <p:spPr/>
        <p:txBody>
          <a:bodyPr/>
          <a:lstStyle/>
          <a:p>
            <a:r>
              <a:rPr lang="en-US" altLang="en-US" sz="9600" b="1" i="1"/>
              <a:t>TOOLS</a:t>
            </a:r>
          </a:p>
        </p:txBody>
      </p:sp>
      <p:sp>
        <p:nvSpPr>
          <p:cNvPr id="13315" name="Subtitle 3">
            <a:extLst>
              <a:ext uri="{FF2B5EF4-FFF2-40B4-BE49-F238E27FC236}">
                <a16:creationId xmlns:a16="http://schemas.microsoft.com/office/drawing/2014/main" id="{7401CC24-DACE-4716-821F-E69E36CAD603}"/>
              </a:ext>
            </a:extLst>
          </p:cNvPr>
          <p:cNvSpPr>
            <a:spLocks noGrp="1" noChangeArrowheads="1"/>
          </p:cNvSpPr>
          <p:nvPr>
            <p:ph type="subTitle" idx="1"/>
          </p:nvPr>
        </p:nvSpPr>
        <p:spPr/>
        <p:txBody>
          <a:bodyPr/>
          <a:lstStyle/>
          <a:p>
            <a:endParaRPr lang="en-US" altLang="en-US"/>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2" descr="BI335">
            <a:extLst>
              <a:ext uri="{FF2B5EF4-FFF2-40B4-BE49-F238E27FC236}">
                <a16:creationId xmlns:a16="http://schemas.microsoft.com/office/drawing/2014/main" id="{C7B25A4A-9236-42F8-A8E4-922B37397C3B}"/>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t="43564" b="41583"/>
          <a:stretch>
            <a:fillRect/>
          </a:stretch>
        </p:blipFill>
        <p:spPr>
          <a:xfrm>
            <a:off x="249238" y="4114800"/>
            <a:ext cx="8721725" cy="1295400"/>
          </a:xfrm>
        </p:spPr>
      </p:pic>
      <p:sp>
        <p:nvSpPr>
          <p:cNvPr id="3075" name="Rectangle 2">
            <a:extLst>
              <a:ext uri="{FF2B5EF4-FFF2-40B4-BE49-F238E27FC236}">
                <a16:creationId xmlns:a16="http://schemas.microsoft.com/office/drawing/2014/main" id="{56BD7CDD-FA7B-46B5-A0D3-CEE48E9DBA09}"/>
              </a:ext>
            </a:extLst>
          </p:cNvPr>
          <p:cNvSpPr>
            <a:spLocks noGrp="1" noChangeArrowheads="1"/>
          </p:cNvSpPr>
          <p:nvPr>
            <p:ph type="title"/>
          </p:nvPr>
        </p:nvSpPr>
        <p:spPr/>
        <p:txBody>
          <a:bodyPr/>
          <a:lstStyle/>
          <a:p>
            <a:pPr eaLnBrk="1" hangingPunct="1"/>
            <a:r>
              <a:rPr lang="en-US" altLang="en-US"/>
              <a:t>RULER</a:t>
            </a:r>
          </a:p>
        </p:txBody>
      </p:sp>
      <p:sp>
        <p:nvSpPr>
          <p:cNvPr id="3076" name="Rectangle 3">
            <a:extLst>
              <a:ext uri="{FF2B5EF4-FFF2-40B4-BE49-F238E27FC236}">
                <a16:creationId xmlns:a16="http://schemas.microsoft.com/office/drawing/2014/main" id="{A387C999-7240-43BD-974D-FBCA3790C445}"/>
              </a:ext>
            </a:extLst>
          </p:cNvPr>
          <p:cNvSpPr>
            <a:spLocks noGrp="1" noChangeArrowheads="1"/>
          </p:cNvSpPr>
          <p:nvPr>
            <p:ph type="body" sz="half" idx="1"/>
          </p:nvPr>
        </p:nvSpPr>
        <p:spPr>
          <a:xfrm>
            <a:off x="457200" y="1600200"/>
            <a:ext cx="7924800" cy="4525963"/>
          </a:xfrm>
        </p:spPr>
        <p:txBody>
          <a:bodyPr/>
          <a:lstStyle/>
          <a:p>
            <a:pPr eaLnBrk="1" hangingPunct="1"/>
            <a:r>
              <a:rPr lang="en-US" altLang="en-US" sz="2800"/>
              <a:t>Precision MEASURING instrument</a:t>
            </a:r>
          </a:p>
          <a:p>
            <a:pPr eaLnBrk="1" hangingPunct="1"/>
            <a:r>
              <a:rPr lang="en-CA" altLang="en-US" sz="2800"/>
              <a:t>For scribing STRAIGHT lines</a:t>
            </a:r>
          </a:p>
          <a:p>
            <a:pPr eaLnBrk="1" hangingPunct="1"/>
            <a:r>
              <a:rPr lang="en-CA" altLang="en-US" sz="2800"/>
              <a:t>Millimetres and Inches (KNOW the difference!)</a:t>
            </a:r>
            <a:endParaRPr lang="en-US" altLang="en-US" sz="2800"/>
          </a:p>
        </p:txBody>
      </p:sp>
      <p:sp>
        <p:nvSpPr>
          <p:cNvPr id="2" name="Rectangle 1">
            <a:extLst>
              <a:ext uri="{FF2B5EF4-FFF2-40B4-BE49-F238E27FC236}">
                <a16:creationId xmlns:a16="http://schemas.microsoft.com/office/drawing/2014/main" id="{09584962-D092-9808-73D5-342E9B64EEA5}"/>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6">
                                            <p:txEl>
                                              <p:pRg st="0" end="0"/>
                                            </p:txEl>
                                          </p:spTgt>
                                        </p:tgtEl>
                                        <p:attrNameLst>
                                          <p:attrName>style.visibility</p:attrName>
                                        </p:attrNameLst>
                                      </p:cBhvr>
                                      <p:to>
                                        <p:strVal val="visible"/>
                                      </p:to>
                                    </p:set>
                                    <p:anim calcmode="lin" valueType="num">
                                      <p:cBhvr additive="base">
                                        <p:cTn id="13" dur="500" fill="hold"/>
                                        <p:tgtEl>
                                          <p:spTgt spid="307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6">
                                            <p:txEl>
                                              <p:pRg st="1" end="1"/>
                                            </p:txEl>
                                          </p:spTgt>
                                        </p:tgtEl>
                                        <p:attrNameLst>
                                          <p:attrName>style.visibility</p:attrName>
                                        </p:attrNameLst>
                                      </p:cBhvr>
                                      <p:to>
                                        <p:strVal val="visible"/>
                                      </p:to>
                                    </p:set>
                                    <p:anim calcmode="lin" valueType="num">
                                      <p:cBhvr additive="base">
                                        <p:cTn id="19" dur="500" fill="hold"/>
                                        <p:tgtEl>
                                          <p:spTgt spid="307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6">
                                            <p:txEl>
                                              <p:pRg st="2" end="2"/>
                                            </p:txEl>
                                          </p:spTgt>
                                        </p:tgtEl>
                                        <p:attrNameLst>
                                          <p:attrName>style.visibility</p:attrName>
                                        </p:attrNameLst>
                                      </p:cBhvr>
                                      <p:to>
                                        <p:strVal val="visible"/>
                                      </p:to>
                                    </p:set>
                                    <p:anim calcmode="lin" valueType="num">
                                      <p:cBhvr additive="base">
                                        <p:cTn id="25" dur="500" fill="hold"/>
                                        <p:tgtEl>
                                          <p:spTgt spid="307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10CA3A7F-9836-4A2A-B380-035266CD64AA}"/>
              </a:ext>
            </a:extLst>
          </p:cNvPr>
          <p:cNvSpPr>
            <a:spLocks noGrp="1" noChangeArrowheads="1"/>
          </p:cNvSpPr>
          <p:nvPr>
            <p:ph type="title"/>
          </p:nvPr>
        </p:nvSpPr>
        <p:spPr>
          <a:xfrm>
            <a:off x="457200" y="304800"/>
            <a:ext cx="8229600" cy="1143000"/>
          </a:xfrm>
        </p:spPr>
        <p:txBody>
          <a:bodyPr/>
          <a:lstStyle/>
          <a:p>
            <a:pPr eaLnBrk="1" hangingPunct="1"/>
            <a:r>
              <a:rPr lang="en-US" altLang="en-US"/>
              <a:t>SCRIBER</a:t>
            </a:r>
          </a:p>
        </p:txBody>
      </p:sp>
      <p:pic>
        <p:nvPicPr>
          <p:cNvPr id="15363" name="Picture 1">
            <a:extLst>
              <a:ext uri="{FF2B5EF4-FFF2-40B4-BE49-F238E27FC236}">
                <a16:creationId xmlns:a16="http://schemas.microsoft.com/office/drawing/2014/main" id="{794AF763-1BD2-4BAF-8EBD-B73586A002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57175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3">
            <a:extLst>
              <a:ext uri="{FF2B5EF4-FFF2-40B4-BE49-F238E27FC236}">
                <a16:creationId xmlns:a16="http://schemas.microsoft.com/office/drawing/2014/main" id="{300F8629-499F-4725-B7AF-C940DAC91164}"/>
              </a:ext>
            </a:extLst>
          </p:cNvPr>
          <p:cNvSpPr>
            <a:spLocks noGrp="1" noChangeArrowheads="1"/>
          </p:cNvSpPr>
          <p:nvPr>
            <p:ph type="body" idx="1"/>
          </p:nvPr>
        </p:nvSpPr>
        <p:spPr>
          <a:xfrm>
            <a:off x="457200" y="1600200"/>
            <a:ext cx="5334000" cy="4525963"/>
          </a:xfrm>
        </p:spPr>
        <p:txBody>
          <a:bodyPr/>
          <a:lstStyle/>
          <a:p>
            <a:pPr eaLnBrk="1" hangingPunct="1"/>
            <a:r>
              <a:rPr lang="en-US" altLang="en-US"/>
              <a:t>For PRECISE MARKING of material</a:t>
            </a:r>
          </a:p>
          <a:p>
            <a:pPr lvl="1" eaLnBrk="1" hangingPunct="1"/>
            <a:r>
              <a:rPr lang="en-US" altLang="en-US"/>
              <a:t>SHARP 135° point</a:t>
            </a:r>
          </a:p>
          <a:p>
            <a:pPr lvl="1" eaLnBrk="1" hangingPunct="1"/>
            <a:r>
              <a:rPr lang="en-US" altLang="en-US"/>
              <a:t>Pencil &amp; ink rub off</a:t>
            </a:r>
          </a:p>
          <a:p>
            <a:pPr lvl="1" eaLnBrk="1" hangingPunct="1"/>
            <a:r>
              <a:rPr lang="en-US" altLang="en-US"/>
              <a:t>FELT PEN is NOT accurate enough for metal.</a:t>
            </a:r>
          </a:p>
        </p:txBody>
      </p:sp>
      <p:sp>
        <p:nvSpPr>
          <p:cNvPr id="2" name="Rectangle 1">
            <a:extLst>
              <a:ext uri="{FF2B5EF4-FFF2-40B4-BE49-F238E27FC236}">
                <a16:creationId xmlns:a16="http://schemas.microsoft.com/office/drawing/2014/main" id="{219BCDB0-A9B1-D758-C76D-6D0572BFA0B0}"/>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00">
                                            <p:txEl>
                                              <p:pRg st="0" end="0"/>
                                            </p:txEl>
                                          </p:spTgt>
                                        </p:tgtEl>
                                        <p:attrNameLst>
                                          <p:attrName>style.visibility</p:attrName>
                                        </p:attrNameLst>
                                      </p:cBhvr>
                                      <p:to>
                                        <p:strVal val="visible"/>
                                      </p:to>
                                    </p:set>
                                    <p:anim calcmode="lin" valueType="num">
                                      <p:cBhvr additive="base">
                                        <p:cTn id="13" dur="500" fill="hold"/>
                                        <p:tgtEl>
                                          <p:spTgt spid="410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00">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100">
                                            <p:txEl>
                                              <p:pRg st="1" end="1"/>
                                            </p:txEl>
                                          </p:spTgt>
                                        </p:tgtEl>
                                        <p:attrNameLst>
                                          <p:attrName>style.visibility</p:attrName>
                                        </p:attrNameLst>
                                      </p:cBhvr>
                                      <p:to>
                                        <p:strVal val="visible"/>
                                      </p:to>
                                    </p:set>
                                    <p:anim calcmode="lin" valueType="num">
                                      <p:cBhvr additive="base">
                                        <p:cTn id="17" dur="500" fill="hold"/>
                                        <p:tgtEl>
                                          <p:spTgt spid="410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00">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00">
                                            <p:txEl>
                                              <p:pRg st="2" end="2"/>
                                            </p:txEl>
                                          </p:spTgt>
                                        </p:tgtEl>
                                        <p:attrNameLst>
                                          <p:attrName>style.visibility</p:attrName>
                                        </p:attrNameLst>
                                      </p:cBhvr>
                                      <p:to>
                                        <p:strVal val="visible"/>
                                      </p:to>
                                    </p:set>
                                    <p:anim calcmode="lin" valueType="num">
                                      <p:cBhvr additive="base">
                                        <p:cTn id="21" dur="500" fill="hold"/>
                                        <p:tgtEl>
                                          <p:spTgt spid="4100">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100">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100">
                                            <p:txEl>
                                              <p:pRg st="3" end="3"/>
                                            </p:txEl>
                                          </p:spTgt>
                                        </p:tgtEl>
                                        <p:attrNameLst>
                                          <p:attrName>style.visibility</p:attrName>
                                        </p:attrNameLst>
                                      </p:cBhvr>
                                      <p:to>
                                        <p:strVal val="visible"/>
                                      </p:to>
                                    </p:set>
                                    <p:anim calcmode="lin" valueType="num">
                                      <p:cBhvr additive="base">
                                        <p:cTn id="25" dur="500" fill="hold"/>
                                        <p:tgtEl>
                                          <p:spTgt spid="41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10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EAC7B0BE-A6BB-4620-926D-00A90450EBFB}"/>
              </a:ext>
            </a:extLst>
          </p:cNvPr>
          <p:cNvSpPr>
            <a:spLocks noGrp="1" noChangeArrowheads="1"/>
          </p:cNvSpPr>
          <p:nvPr>
            <p:ph type="title"/>
          </p:nvPr>
        </p:nvSpPr>
        <p:spPr/>
        <p:txBody>
          <a:bodyPr/>
          <a:lstStyle/>
          <a:p>
            <a:pPr eaLnBrk="1" hangingPunct="1"/>
            <a:r>
              <a:rPr lang="en-US" altLang="en-US"/>
              <a:t>SQUARE</a:t>
            </a:r>
          </a:p>
        </p:txBody>
      </p:sp>
      <p:pic>
        <p:nvPicPr>
          <p:cNvPr id="16387" name="Picture 1">
            <a:extLst>
              <a:ext uri="{FF2B5EF4-FFF2-40B4-BE49-F238E27FC236}">
                <a16:creationId xmlns:a16="http://schemas.microsoft.com/office/drawing/2014/main" id="{A6DC468E-71AB-4A0F-AC61-2AEF3CFBE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049463"/>
            <a:ext cx="46482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3">
            <a:extLst>
              <a:ext uri="{FF2B5EF4-FFF2-40B4-BE49-F238E27FC236}">
                <a16:creationId xmlns:a16="http://schemas.microsoft.com/office/drawing/2014/main" id="{87B28754-BEE4-4DC7-B9DC-76A3202CA11A}"/>
              </a:ext>
            </a:extLst>
          </p:cNvPr>
          <p:cNvSpPr>
            <a:spLocks noGrp="1" noChangeArrowheads="1"/>
          </p:cNvSpPr>
          <p:nvPr>
            <p:ph type="body" sz="half" idx="1"/>
          </p:nvPr>
        </p:nvSpPr>
        <p:spPr>
          <a:xfrm>
            <a:off x="457200" y="1600200"/>
            <a:ext cx="3886200" cy="4525963"/>
          </a:xfrm>
        </p:spPr>
        <p:txBody>
          <a:bodyPr/>
          <a:lstStyle/>
          <a:p>
            <a:pPr eaLnBrk="1" hangingPunct="1"/>
            <a:r>
              <a:rPr lang="en-US" altLang="en-US" sz="2800"/>
              <a:t>For marking or checking a SQUARE EDGE (90°)</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4">
                                            <p:txEl>
                                              <p:pRg st="0" end="0"/>
                                            </p:txEl>
                                          </p:spTgt>
                                        </p:tgtEl>
                                        <p:attrNameLst>
                                          <p:attrName>style.visibility</p:attrName>
                                        </p:attrNameLst>
                                      </p:cBhvr>
                                      <p:to>
                                        <p:strVal val="visible"/>
                                      </p:to>
                                    </p:set>
                                    <p:anim calcmode="lin" valueType="num">
                                      <p:cBhvr additive="base">
                                        <p:cTn id="13" dur="500" fill="hold"/>
                                        <p:tgtEl>
                                          <p:spTgt spid="51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92461E6B-4826-4E08-A3AA-3C03E97B02F6}"/>
              </a:ext>
            </a:extLst>
          </p:cNvPr>
          <p:cNvSpPr>
            <a:spLocks noGrp="1" noChangeArrowheads="1"/>
          </p:cNvSpPr>
          <p:nvPr>
            <p:ph type="title"/>
          </p:nvPr>
        </p:nvSpPr>
        <p:spPr/>
        <p:txBody>
          <a:bodyPr/>
          <a:lstStyle/>
          <a:p>
            <a:pPr eaLnBrk="1" hangingPunct="1"/>
            <a:r>
              <a:rPr lang="en-US" altLang="en-US"/>
              <a:t>CENTER PUNCH</a:t>
            </a:r>
          </a:p>
        </p:txBody>
      </p:sp>
      <p:sp>
        <p:nvSpPr>
          <p:cNvPr id="6148" name="Rectangle 3">
            <a:extLst>
              <a:ext uri="{FF2B5EF4-FFF2-40B4-BE49-F238E27FC236}">
                <a16:creationId xmlns:a16="http://schemas.microsoft.com/office/drawing/2014/main" id="{1D40A1BB-2C12-497D-9676-9880B5818C01}"/>
              </a:ext>
            </a:extLst>
          </p:cNvPr>
          <p:cNvSpPr>
            <a:spLocks noGrp="1" noChangeArrowheads="1"/>
          </p:cNvSpPr>
          <p:nvPr>
            <p:ph type="body" sz="half" idx="1"/>
          </p:nvPr>
        </p:nvSpPr>
        <p:spPr>
          <a:xfrm>
            <a:off x="457200" y="1600200"/>
            <a:ext cx="8001000" cy="4525963"/>
          </a:xfrm>
        </p:spPr>
        <p:txBody>
          <a:bodyPr/>
          <a:lstStyle/>
          <a:p>
            <a:pPr eaLnBrk="1" hangingPunct="1"/>
            <a:r>
              <a:rPr lang="en-US" altLang="en-US" sz="2800"/>
              <a:t>For MARKING HOLES for drilling</a:t>
            </a:r>
          </a:p>
          <a:p>
            <a:pPr lvl="1" eaLnBrk="1" hangingPunct="1"/>
            <a:r>
              <a:rPr lang="en-US" altLang="en-US" sz="2400"/>
              <a:t>Use with a HAMMER (wear eye protection)</a:t>
            </a:r>
          </a:p>
          <a:p>
            <a:pPr lvl="1" eaLnBrk="1" hangingPunct="1"/>
            <a:r>
              <a:rPr lang="en-US" altLang="en-US" sz="2400"/>
              <a:t>90° point</a:t>
            </a:r>
          </a:p>
        </p:txBody>
      </p:sp>
      <p:pic>
        <p:nvPicPr>
          <p:cNvPr id="17412" name="Picture 1">
            <a:extLst>
              <a:ext uri="{FF2B5EF4-FFF2-40B4-BE49-F238E27FC236}">
                <a16:creationId xmlns:a16="http://schemas.microsoft.com/office/drawing/2014/main" id="{3B516B0C-50B1-489D-95E3-268A7F523B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3763" y="3500438"/>
            <a:ext cx="2924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a:extLst>
              <a:ext uri="{FF2B5EF4-FFF2-40B4-BE49-F238E27FC236}">
                <a16:creationId xmlns:a16="http://schemas.microsoft.com/office/drawing/2014/main" id="{CF8E7504-AB3F-4C5C-8792-7B7A356D3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3200400"/>
            <a:ext cx="29241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61E9913-D81F-CB81-A0DF-6616D47E19D0}"/>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8">
                                            <p:txEl>
                                              <p:pRg st="0" end="0"/>
                                            </p:txEl>
                                          </p:spTgt>
                                        </p:tgtEl>
                                        <p:attrNameLst>
                                          <p:attrName>style.visibility</p:attrName>
                                        </p:attrNameLst>
                                      </p:cBhvr>
                                      <p:to>
                                        <p:strVal val="visible"/>
                                      </p:to>
                                    </p:set>
                                    <p:anim calcmode="lin" valueType="num">
                                      <p:cBhvr additive="base">
                                        <p:cTn id="13"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148">
                                            <p:txEl>
                                              <p:pRg st="1" end="1"/>
                                            </p:txEl>
                                          </p:spTgt>
                                        </p:tgtEl>
                                        <p:attrNameLst>
                                          <p:attrName>style.visibility</p:attrName>
                                        </p:attrNameLst>
                                      </p:cBhvr>
                                      <p:to>
                                        <p:strVal val="visible"/>
                                      </p:to>
                                    </p:set>
                                    <p:anim calcmode="lin" valueType="num">
                                      <p:cBhvr additive="base">
                                        <p:cTn id="17" dur="500" fill="hold"/>
                                        <p:tgtEl>
                                          <p:spTgt spid="614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148">
                                            <p:txEl>
                                              <p:pRg st="2" end="2"/>
                                            </p:txEl>
                                          </p:spTgt>
                                        </p:tgtEl>
                                        <p:attrNameLst>
                                          <p:attrName>style.visibility</p:attrName>
                                        </p:attrNameLst>
                                      </p:cBhvr>
                                      <p:to>
                                        <p:strVal val="visible"/>
                                      </p:to>
                                    </p:set>
                                    <p:anim calcmode="lin" valueType="num">
                                      <p:cBhvr additive="base">
                                        <p:cTn id="21"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250A95-570C-692C-54A8-3F2887381CBA}"/>
              </a:ext>
            </a:extLst>
          </p:cNvPr>
          <p:cNvSpPr>
            <a:spLocks noGrp="1"/>
          </p:cNvSpPr>
          <p:nvPr>
            <p:ph idx="1"/>
          </p:nvPr>
        </p:nvSpPr>
        <p:spPr>
          <a:xfrm>
            <a:off x="457200" y="685800"/>
            <a:ext cx="8229600" cy="5440363"/>
          </a:xfrm>
        </p:spPr>
        <p:txBody>
          <a:bodyPr/>
          <a:lstStyle/>
          <a:p>
            <a:pPr marL="0" indent="0" algn="ctr">
              <a:buNone/>
            </a:pPr>
            <a:r>
              <a:rPr lang="en-US" sz="5400" b="1" dirty="0"/>
              <a:t>THERE IS MACHINERY IN HERE THAT CAN</a:t>
            </a:r>
            <a:endParaRPr lang="en-US" sz="6000" b="1" dirty="0"/>
          </a:p>
          <a:p>
            <a:pPr marL="0" indent="0" algn="ctr">
              <a:buNone/>
            </a:pPr>
            <a:r>
              <a:rPr lang="en-US" sz="6800" b="1" dirty="0"/>
              <a:t>BREAK BONES</a:t>
            </a:r>
          </a:p>
          <a:p>
            <a:pPr marL="0" indent="0" algn="ctr">
              <a:buNone/>
            </a:pPr>
            <a:r>
              <a:rPr lang="en-US" sz="5400" b="1" dirty="0"/>
              <a:t>AND</a:t>
            </a:r>
            <a:endParaRPr lang="en-US" sz="6000" b="1" dirty="0"/>
          </a:p>
          <a:p>
            <a:pPr marL="0" indent="0" algn="ctr">
              <a:buNone/>
            </a:pPr>
            <a:r>
              <a:rPr lang="en-US" sz="6800" b="1" dirty="0"/>
              <a:t>CUT OFF FINGERS</a:t>
            </a:r>
          </a:p>
        </p:txBody>
      </p:sp>
    </p:spTree>
    <p:extLst>
      <p:ext uri="{BB962C8B-B14F-4D97-AF65-F5344CB8AC3E}">
        <p14:creationId xmlns:p14="http://schemas.microsoft.com/office/powerpoint/2010/main" val="3431624331"/>
      </p:ext>
    </p:extLst>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wis_3snips">
            <a:extLst>
              <a:ext uri="{FF2B5EF4-FFF2-40B4-BE49-F238E27FC236}">
                <a16:creationId xmlns:a16="http://schemas.microsoft.com/office/drawing/2014/main" id="{91AF1CD6-9C5C-48CD-ABFB-B1532D2EBB6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343400" y="1422400"/>
            <a:ext cx="4343400" cy="4343400"/>
          </a:xfrm>
        </p:spPr>
      </p:pic>
      <p:sp>
        <p:nvSpPr>
          <p:cNvPr id="8195" name="Rectangle 2">
            <a:extLst>
              <a:ext uri="{FF2B5EF4-FFF2-40B4-BE49-F238E27FC236}">
                <a16:creationId xmlns:a16="http://schemas.microsoft.com/office/drawing/2014/main" id="{DF25D629-885A-4DF8-8E1E-556770B0D7FC}"/>
              </a:ext>
            </a:extLst>
          </p:cNvPr>
          <p:cNvSpPr>
            <a:spLocks noGrp="1" noChangeArrowheads="1"/>
          </p:cNvSpPr>
          <p:nvPr>
            <p:ph type="title"/>
          </p:nvPr>
        </p:nvSpPr>
        <p:spPr/>
        <p:txBody>
          <a:bodyPr/>
          <a:lstStyle/>
          <a:p>
            <a:pPr eaLnBrk="1" hangingPunct="1"/>
            <a:r>
              <a:rPr lang="en-US" altLang="en-US"/>
              <a:t>AVIATION SNIPS</a:t>
            </a:r>
          </a:p>
        </p:txBody>
      </p:sp>
      <p:sp>
        <p:nvSpPr>
          <p:cNvPr id="8196" name="Rectangle 3">
            <a:extLst>
              <a:ext uri="{FF2B5EF4-FFF2-40B4-BE49-F238E27FC236}">
                <a16:creationId xmlns:a16="http://schemas.microsoft.com/office/drawing/2014/main" id="{CCA271ED-2A59-45DB-86C4-E776DCEAA06C}"/>
              </a:ext>
            </a:extLst>
          </p:cNvPr>
          <p:cNvSpPr>
            <a:spLocks noGrp="1" noChangeArrowheads="1"/>
          </p:cNvSpPr>
          <p:nvPr>
            <p:ph type="body" sz="half" idx="1"/>
          </p:nvPr>
        </p:nvSpPr>
        <p:spPr/>
        <p:txBody>
          <a:bodyPr/>
          <a:lstStyle/>
          <a:p>
            <a:pPr eaLnBrk="1" hangingPunct="1"/>
            <a:r>
              <a:rPr lang="en-US" altLang="en-US" sz="2800"/>
              <a:t>For cutting SHEET METAL only! (it shears)</a:t>
            </a:r>
          </a:p>
          <a:p>
            <a:pPr lvl="1" eaLnBrk="1" hangingPunct="1"/>
            <a:r>
              <a:rPr lang="en-US" altLang="en-US" sz="2400"/>
              <a:t>Serrated teeth</a:t>
            </a:r>
          </a:p>
          <a:p>
            <a:pPr lvl="1" eaLnBrk="1" hangingPunct="1"/>
            <a:r>
              <a:rPr lang="en-US" altLang="en-US" sz="2400"/>
              <a:t>Green Cuts Left </a:t>
            </a:r>
          </a:p>
          <a:p>
            <a:pPr lvl="1" eaLnBrk="1" hangingPunct="1"/>
            <a:r>
              <a:rPr lang="en-US" altLang="en-US" sz="2400"/>
              <a:t>Yellow Cuts Straight</a:t>
            </a:r>
          </a:p>
          <a:p>
            <a:pPr lvl="1" eaLnBrk="1" hangingPunct="1"/>
            <a:r>
              <a:rPr lang="en-US" altLang="en-US" sz="2400"/>
              <a:t>Red Cuts Right</a:t>
            </a:r>
          </a:p>
        </p:txBody>
      </p:sp>
      <p:sp>
        <p:nvSpPr>
          <p:cNvPr id="2" name="Rectangle 1">
            <a:extLst>
              <a:ext uri="{FF2B5EF4-FFF2-40B4-BE49-F238E27FC236}">
                <a16:creationId xmlns:a16="http://schemas.microsoft.com/office/drawing/2014/main" id="{758C9CF2-1202-6432-6437-0FF797055C5E}"/>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ppt_x"/>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6">
                                            <p:txEl>
                                              <p:pRg st="0" end="0"/>
                                            </p:txEl>
                                          </p:spTgt>
                                        </p:tgtEl>
                                        <p:attrNameLst>
                                          <p:attrName>style.visibility</p:attrName>
                                        </p:attrNameLst>
                                      </p:cBhvr>
                                      <p:to>
                                        <p:strVal val="visible"/>
                                      </p:to>
                                    </p:set>
                                    <p:anim calcmode="lin" valueType="num">
                                      <p:cBhvr additive="base">
                                        <p:cTn id="13" dur="500" fill="hold"/>
                                        <p:tgtEl>
                                          <p:spTgt spid="819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196">
                                            <p:txEl>
                                              <p:pRg st="1" end="1"/>
                                            </p:txEl>
                                          </p:spTgt>
                                        </p:tgtEl>
                                        <p:attrNameLst>
                                          <p:attrName>style.visibility</p:attrName>
                                        </p:attrNameLst>
                                      </p:cBhvr>
                                      <p:to>
                                        <p:strVal val="visible"/>
                                      </p:to>
                                    </p:set>
                                    <p:anim calcmode="lin" valueType="num">
                                      <p:cBhvr additive="base">
                                        <p:cTn id="17" dur="500" fill="hold"/>
                                        <p:tgtEl>
                                          <p:spTgt spid="819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19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196">
                                            <p:txEl>
                                              <p:pRg st="2" end="2"/>
                                            </p:txEl>
                                          </p:spTgt>
                                        </p:tgtEl>
                                        <p:attrNameLst>
                                          <p:attrName>style.visibility</p:attrName>
                                        </p:attrNameLst>
                                      </p:cBhvr>
                                      <p:to>
                                        <p:strVal val="visible"/>
                                      </p:to>
                                    </p:set>
                                    <p:anim calcmode="lin" valueType="num">
                                      <p:cBhvr additive="base">
                                        <p:cTn id="21" dur="500" fill="hold"/>
                                        <p:tgtEl>
                                          <p:spTgt spid="819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196">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196">
                                            <p:txEl>
                                              <p:pRg st="3" end="3"/>
                                            </p:txEl>
                                          </p:spTgt>
                                        </p:tgtEl>
                                        <p:attrNameLst>
                                          <p:attrName>style.visibility</p:attrName>
                                        </p:attrNameLst>
                                      </p:cBhvr>
                                      <p:to>
                                        <p:strVal val="visible"/>
                                      </p:to>
                                    </p:set>
                                    <p:anim calcmode="lin" valueType="num">
                                      <p:cBhvr additive="base">
                                        <p:cTn id="25" dur="500" fill="hold"/>
                                        <p:tgtEl>
                                          <p:spTgt spid="819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6">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196">
                                            <p:txEl>
                                              <p:pRg st="4" end="4"/>
                                            </p:txEl>
                                          </p:spTgt>
                                        </p:tgtEl>
                                        <p:attrNameLst>
                                          <p:attrName>style.visibility</p:attrName>
                                        </p:attrNameLst>
                                      </p:cBhvr>
                                      <p:to>
                                        <p:strVal val="visible"/>
                                      </p:to>
                                    </p:set>
                                    <p:anim calcmode="lin" valueType="num">
                                      <p:cBhvr additive="base">
                                        <p:cTn id="29" dur="500" fill="hold"/>
                                        <p:tgtEl>
                                          <p:spTgt spid="819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19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194A526-A394-427B-BF28-B5CE27D76D9D}"/>
              </a:ext>
            </a:extLst>
          </p:cNvPr>
          <p:cNvSpPr>
            <a:spLocks noGrp="1" noChangeArrowheads="1"/>
          </p:cNvSpPr>
          <p:nvPr>
            <p:ph type="title"/>
          </p:nvPr>
        </p:nvSpPr>
        <p:spPr/>
        <p:txBody>
          <a:bodyPr/>
          <a:lstStyle/>
          <a:p>
            <a:r>
              <a:rPr lang="en-US" altLang="en-US"/>
              <a:t>45° BENT NOSE PLIERS</a:t>
            </a:r>
          </a:p>
        </p:txBody>
      </p:sp>
      <p:sp>
        <p:nvSpPr>
          <p:cNvPr id="19459" name="Text Placeholder 2">
            <a:extLst>
              <a:ext uri="{FF2B5EF4-FFF2-40B4-BE49-F238E27FC236}">
                <a16:creationId xmlns:a16="http://schemas.microsoft.com/office/drawing/2014/main" id="{A142B80F-1917-4F64-985C-0DEEEB0EAC71}"/>
              </a:ext>
            </a:extLst>
          </p:cNvPr>
          <p:cNvSpPr>
            <a:spLocks noGrp="1" noChangeArrowheads="1"/>
          </p:cNvSpPr>
          <p:nvPr>
            <p:ph type="body" sz="half" idx="1"/>
          </p:nvPr>
        </p:nvSpPr>
        <p:spPr>
          <a:xfrm>
            <a:off x="457200" y="1600200"/>
            <a:ext cx="8153400" cy="4525963"/>
          </a:xfrm>
        </p:spPr>
        <p:txBody>
          <a:bodyPr/>
          <a:lstStyle/>
          <a:p>
            <a:r>
              <a:rPr lang="en-US" altLang="en-US"/>
              <a:t>AWESOME for Art Metal and Jewelry</a:t>
            </a:r>
          </a:p>
        </p:txBody>
      </p:sp>
      <p:pic>
        <p:nvPicPr>
          <p:cNvPr id="19460" name="Picture 2" descr="11 in. 45° Bent Nose Pliers">
            <a:extLst>
              <a:ext uri="{FF2B5EF4-FFF2-40B4-BE49-F238E27FC236}">
                <a16:creationId xmlns:a16="http://schemas.microsoft.com/office/drawing/2014/main" id="{6DB0E6BA-2E54-4F1D-BD6A-84B3AA182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179763"/>
            <a:ext cx="7391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38F395-B416-983D-744B-D2CE4BEDE226}"/>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E3F03E0E-C804-4115-B25F-E051A4E31925}"/>
              </a:ext>
            </a:extLst>
          </p:cNvPr>
          <p:cNvSpPr>
            <a:spLocks noGrp="1" noChangeArrowheads="1"/>
          </p:cNvSpPr>
          <p:nvPr>
            <p:ph type="title"/>
          </p:nvPr>
        </p:nvSpPr>
        <p:spPr/>
        <p:txBody>
          <a:bodyPr/>
          <a:lstStyle/>
          <a:p>
            <a:r>
              <a:rPr lang="en-US" altLang="en-US"/>
              <a:t>MINI BOLT CUTTERS</a:t>
            </a:r>
          </a:p>
        </p:txBody>
      </p:sp>
      <p:sp>
        <p:nvSpPr>
          <p:cNvPr id="20483" name="Text Placeholder 2">
            <a:extLst>
              <a:ext uri="{FF2B5EF4-FFF2-40B4-BE49-F238E27FC236}">
                <a16:creationId xmlns:a16="http://schemas.microsoft.com/office/drawing/2014/main" id="{D68904C6-24B6-4CB4-A787-C2E8AECEB4A5}"/>
              </a:ext>
            </a:extLst>
          </p:cNvPr>
          <p:cNvSpPr>
            <a:spLocks noGrp="1" noChangeArrowheads="1"/>
          </p:cNvSpPr>
          <p:nvPr>
            <p:ph type="body" sz="half" idx="1"/>
          </p:nvPr>
        </p:nvSpPr>
        <p:spPr>
          <a:xfrm>
            <a:off x="457200" y="1600200"/>
            <a:ext cx="8229600" cy="4525963"/>
          </a:xfrm>
        </p:spPr>
        <p:txBody>
          <a:bodyPr/>
          <a:lstStyle/>
          <a:p>
            <a:r>
              <a:rPr lang="en-US" altLang="en-US"/>
              <a:t>AWESOME for cutting round!</a:t>
            </a:r>
          </a:p>
        </p:txBody>
      </p:sp>
      <p:pic>
        <p:nvPicPr>
          <p:cNvPr id="20484" name="Picture 2" descr="8 in. Mini Bolt Cutters">
            <a:extLst>
              <a:ext uri="{FF2B5EF4-FFF2-40B4-BE49-F238E27FC236}">
                <a16:creationId xmlns:a16="http://schemas.microsoft.com/office/drawing/2014/main" id="{FFD1A9EA-C7B5-4875-9019-D9404602F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368675"/>
            <a:ext cx="642937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2239EA1-82AB-2F85-94DA-82B8B1F729C5}"/>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BB92CF3-755C-4EFD-AF9F-0A2BCEA832A9}"/>
              </a:ext>
            </a:extLst>
          </p:cNvPr>
          <p:cNvSpPr>
            <a:spLocks noGrp="1" noChangeArrowheads="1"/>
          </p:cNvSpPr>
          <p:nvPr>
            <p:ph type="title"/>
          </p:nvPr>
        </p:nvSpPr>
        <p:spPr/>
        <p:txBody>
          <a:bodyPr/>
          <a:lstStyle/>
          <a:p>
            <a:pPr eaLnBrk="1" hangingPunct="1"/>
            <a:r>
              <a:rPr lang="en-US" altLang="en-US"/>
              <a:t>SIDE CUTTERS</a:t>
            </a:r>
          </a:p>
        </p:txBody>
      </p:sp>
      <p:sp>
        <p:nvSpPr>
          <p:cNvPr id="11267" name="Rectangle 3">
            <a:extLst>
              <a:ext uri="{FF2B5EF4-FFF2-40B4-BE49-F238E27FC236}">
                <a16:creationId xmlns:a16="http://schemas.microsoft.com/office/drawing/2014/main" id="{21EC7CCD-74A4-4FE7-9BAC-B0CD53F0F71F}"/>
              </a:ext>
            </a:extLst>
          </p:cNvPr>
          <p:cNvSpPr>
            <a:spLocks noGrp="1" noChangeArrowheads="1"/>
          </p:cNvSpPr>
          <p:nvPr>
            <p:ph type="body" sz="half" idx="1"/>
          </p:nvPr>
        </p:nvSpPr>
        <p:spPr>
          <a:xfrm>
            <a:off x="457200" y="1600200"/>
            <a:ext cx="8229600" cy="4525963"/>
          </a:xfrm>
        </p:spPr>
        <p:txBody>
          <a:bodyPr/>
          <a:lstStyle/>
          <a:p>
            <a:pPr eaLnBrk="1" hangingPunct="1"/>
            <a:r>
              <a:rPr lang="en-US" altLang="en-US" sz="2800"/>
              <a:t>AKA “Diagonal Pliers”</a:t>
            </a:r>
          </a:p>
          <a:p>
            <a:pPr eaLnBrk="1" hangingPunct="1"/>
            <a:r>
              <a:rPr lang="en-US" altLang="en-US" sz="2800"/>
              <a:t>For cutting ROUND material (it pinches)</a:t>
            </a:r>
          </a:p>
        </p:txBody>
      </p:sp>
      <p:pic>
        <p:nvPicPr>
          <p:cNvPr id="21508" name="Picture 5" descr="image001">
            <a:extLst>
              <a:ext uri="{FF2B5EF4-FFF2-40B4-BE49-F238E27FC236}">
                <a16:creationId xmlns:a16="http://schemas.microsoft.com/office/drawing/2014/main" id="{CA1A0EA0-98D0-4729-AA45-776E8DCCD35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 y="2855913"/>
            <a:ext cx="7924800" cy="4002087"/>
          </a:xfr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additive="base">
                                        <p:cTn id="13"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additive="base">
                                        <p:cTn id="19"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a:extLst>
              <a:ext uri="{FF2B5EF4-FFF2-40B4-BE49-F238E27FC236}">
                <a16:creationId xmlns:a16="http://schemas.microsoft.com/office/drawing/2014/main" id="{957C16A6-C07C-4966-AB0C-7C5EB83AD203}"/>
              </a:ext>
            </a:extLst>
          </p:cNvPr>
          <p:cNvSpPr>
            <a:spLocks noGrp="1" noChangeArrowheads="1"/>
          </p:cNvSpPr>
          <p:nvPr>
            <p:ph type="title"/>
          </p:nvPr>
        </p:nvSpPr>
        <p:spPr/>
        <p:txBody>
          <a:bodyPr/>
          <a:lstStyle/>
          <a:p>
            <a:pPr eaLnBrk="1" hangingPunct="1"/>
            <a:r>
              <a:rPr lang="en-US" altLang="en-US"/>
              <a:t>SLIP JOINT PLIERS</a:t>
            </a:r>
          </a:p>
        </p:txBody>
      </p:sp>
      <p:sp>
        <p:nvSpPr>
          <p:cNvPr id="9220" name="Rectangle 3">
            <a:extLst>
              <a:ext uri="{FF2B5EF4-FFF2-40B4-BE49-F238E27FC236}">
                <a16:creationId xmlns:a16="http://schemas.microsoft.com/office/drawing/2014/main" id="{AA1F8BA7-C6E1-4131-B7B7-30A05E7A5832}"/>
              </a:ext>
            </a:extLst>
          </p:cNvPr>
          <p:cNvSpPr>
            <a:spLocks noGrp="1" noChangeArrowheads="1"/>
          </p:cNvSpPr>
          <p:nvPr>
            <p:ph type="body" sz="half" idx="1"/>
          </p:nvPr>
        </p:nvSpPr>
        <p:spPr>
          <a:xfrm>
            <a:off x="457200" y="1600200"/>
            <a:ext cx="8001000" cy="4525963"/>
          </a:xfrm>
        </p:spPr>
        <p:txBody>
          <a:bodyPr/>
          <a:lstStyle/>
          <a:p>
            <a:pPr eaLnBrk="1" hangingPunct="1"/>
            <a:r>
              <a:rPr lang="en-US" altLang="en-US"/>
              <a:t>AWESOME for picking up </a:t>
            </a:r>
            <a:r>
              <a:rPr lang="en-US" altLang="en-US" b="1">
                <a:solidFill>
                  <a:srgbClr val="FF0000"/>
                </a:solidFill>
              </a:rPr>
              <a:t>HOT and WELDED METAL! </a:t>
            </a:r>
            <a:r>
              <a:rPr lang="en-US" altLang="en-US" sz="2800" b="1" i="1"/>
              <a:t>(Do not use gloves!!)</a:t>
            </a:r>
            <a:endParaRPr lang="en-US" altLang="en-US" b="1" i="1"/>
          </a:p>
          <a:p>
            <a:pPr eaLnBrk="1" hangingPunct="1"/>
            <a:r>
              <a:rPr lang="en-US" altLang="en-US"/>
              <a:t>NOT for nuts and bolts!!!</a:t>
            </a:r>
            <a:endParaRPr lang="en-US" altLang="en-US" sz="3600"/>
          </a:p>
          <a:p>
            <a:pPr eaLnBrk="1" hangingPunct="1"/>
            <a:r>
              <a:rPr lang="en-US" altLang="en-US"/>
              <a:t>Adjustable for two sizes of gripping</a:t>
            </a:r>
          </a:p>
        </p:txBody>
      </p:sp>
      <p:pic>
        <p:nvPicPr>
          <p:cNvPr id="22532" name="Content Placeholder 3">
            <a:extLst>
              <a:ext uri="{FF2B5EF4-FFF2-40B4-BE49-F238E27FC236}">
                <a16:creationId xmlns:a16="http://schemas.microsoft.com/office/drawing/2014/main" id="{09BA1B30-2BD3-48A3-AF72-8BE13FEB2450}"/>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t="32150" b="34924"/>
          <a:stretch>
            <a:fillRect/>
          </a:stretch>
        </p:blipFill>
        <p:spPr>
          <a:xfrm>
            <a:off x="457200" y="4160838"/>
            <a:ext cx="8191500" cy="2697162"/>
          </a:xfrm>
        </p:spPr>
      </p:pic>
      <p:sp>
        <p:nvSpPr>
          <p:cNvPr id="2" name="Rectangle 1">
            <a:extLst>
              <a:ext uri="{FF2B5EF4-FFF2-40B4-BE49-F238E27FC236}">
                <a16:creationId xmlns:a16="http://schemas.microsoft.com/office/drawing/2014/main" id="{2CA868EC-5564-754A-36ED-99AABD589ECC}"/>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20">
                                            <p:txEl>
                                              <p:pRg st="0" end="0"/>
                                            </p:txEl>
                                          </p:spTgt>
                                        </p:tgtEl>
                                        <p:attrNameLst>
                                          <p:attrName>style.visibility</p:attrName>
                                        </p:attrNameLst>
                                      </p:cBhvr>
                                      <p:to>
                                        <p:strVal val="visible"/>
                                      </p:to>
                                    </p:set>
                                    <p:anim calcmode="lin" valueType="num">
                                      <p:cBhvr additive="base">
                                        <p:cTn id="13"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20">
                                            <p:txEl>
                                              <p:pRg st="1" end="1"/>
                                            </p:txEl>
                                          </p:spTgt>
                                        </p:tgtEl>
                                        <p:attrNameLst>
                                          <p:attrName>style.visibility</p:attrName>
                                        </p:attrNameLst>
                                      </p:cBhvr>
                                      <p:to>
                                        <p:strVal val="visible"/>
                                      </p:to>
                                    </p:set>
                                    <p:anim calcmode="lin" valueType="num">
                                      <p:cBhvr additive="base">
                                        <p:cTn id="19"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20">
                                            <p:txEl>
                                              <p:pRg st="2" end="2"/>
                                            </p:txEl>
                                          </p:spTgt>
                                        </p:tgtEl>
                                        <p:attrNameLst>
                                          <p:attrName>style.visibility</p:attrName>
                                        </p:attrNameLst>
                                      </p:cBhvr>
                                      <p:to>
                                        <p:strVal val="visible"/>
                                      </p:to>
                                    </p:set>
                                    <p:anim calcmode="lin" valueType="num">
                                      <p:cBhvr additive="base">
                                        <p:cTn id="25" dur="500" fill="hold"/>
                                        <p:tgtEl>
                                          <p:spTgt spid="922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8914-C337-4F09-B82C-6C7C5A625E5F}"/>
              </a:ext>
            </a:extLst>
          </p:cNvPr>
          <p:cNvSpPr>
            <a:spLocks noGrp="1" noChangeArrowheads="1"/>
          </p:cNvSpPr>
          <p:nvPr>
            <p:ph type="title"/>
          </p:nvPr>
        </p:nvSpPr>
        <p:spPr/>
        <p:txBody>
          <a:bodyPr/>
          <a:lstStyle/>
          <a:p>
            <a:r>
              <a:rPr lang="en-US" altLang="en-US"/>
              <a:t>LINEMAN’S PLIERS</a:t>
            </a:r>
          </a:p>
        </p:txBody>
      </p:sp>
      <p:sp>
        <p:nvSpPr>
          <p:cNvPr id="23555" name="Text Placeholder 2">
            <a:extLst>
              <a:ext uri="{FF2B5EF4-FFF2-40B4-BE49-F238E27FC236}">
                <a16:creationId xmlns:a16="http://schemas.microsoft.com/office/drawing/2014/main" id="{F4085E5A-74D4-4291-987F-9ECFDCDF3016}"/>
              </a:ext>
            </a:extLst>
          </p:cNvPr>
          <p:cNvSpPr>
            <a:spLocks noGrp="1" noChangeArrowheads="1"/>
          </p:cNvSpPr>
          <p:nvPr>
            <p:ph type="body" sz="half" idx="1"/>
          </p:nvPr>
        </p:nvSpPr>
        <p:spPr/>
        <p:txBody>
          <a:bodyPr/>
          <a:lstStyle/>
          <a:p>
            <a:endParaRPr lang="en-US" altLang="en-US"/>
          </a:p>
        </p:txBody>
      </p:sp>
      <p:pic>
        <p:nvPicPr>
          <p:cNvPr id="23556" name="Picture 5">
            <a:extLst>
              <a:ext uri="{FF2B5EF4-FFF2-40B4-BE49-F238E27FC236}">
                <a16:creationId xmlns:a16="http://schemas.microsoft.com/office/drawing/2014/main" id="{9BC4D1B9-D5C5-4BA5-B3AA-4664168457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531938"/>
            <a:ext cx="72390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12112l">
            <a:extLst>
              <a:ext uri="{FF2B5EF4-FFF2-40B4-BE49-F238E27FC236}">
                <a16:creationId xmlns:a16="http://schemas.microsoft.com/office/drawing/2014/main" id="{42DA201B-C918-4BD1-B77A-B77DAB35F7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848"/>
          <a:stretch>
            <a:fillRect/>
          </a:stretch>
        </p:blipFill>
        <p:spPr>
          <a:xfrm>
            <a:off x="1447800" y="738188"/>
            <a:ext cx="6172200" cy="6119812"/>
          </a:xfrm>
        </p:spPr>
      </p:pic>
      <p:sp>
        <p:nvSpPr>
          <p:cNvPr id="10243" name="Rectangle 2">
            <a:extLst>
              <a:ext uri="{FF2B5EF4-FFF2-40B4-BE49-F238E27FC236}">
                <a16:creationId xmlns:a16="http://schemas.microsoft.com/office/drawing/2014/main" id="{004741BF-C99A-4AA6-8FE1-E809B96CA257}"/>
              </a:ext>
            </a:extLst>
          </p:cNvPr>
          <p:cNvSpPr>
            <a:spLocks noGrp="1" noChangeArrowheads="1"/>
          </p:cNvSpPr>
          <p:nvPr>
            <p:ph type="title"/>
          </p:nvPr>
        </p:nvSpPr>
        <p:spPr/>
        <p:txBody>
          <a:bodyPr/>
          <a:lstStyle/>
          <a:p>
            <a:pPr eaLnBrk="1" hangingPunct="1"/>
            <a:r>
              <a:rPr lang="en-US" altLang="en-US"/>
              <a:t>NEEDLE NOSE PLIERS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6B6CECB-5168-42C5-B950-9227C6BE7AAC}"/>
              </a:ext>
            </a:extLst>
          </p:cNvPr>
          <p:cNvSpPr>
            <a:spLocks noGrp="1" noChangeArrowheads="1"/>
          </p:cNvSpPr>
          <p:nvPr>
            <p:ph type="title"/>
          </p:nvPr>
        </p:nvSpPr>
        <p:spPr>
          <a:xfrm>
            <a:off x="457200" y="274638"/>
            <a:ext cx="3429000" cy="1143000"/>
          </a:xfrm>
        </p:spPr>
        <p:txBody>
          <a:bodyPr/>
          <a:lstStyle/>
          <a:p>
            <a:r>
              <a:rPr lang="en-US" altLang="en-US" dirty="0"/>
              <a:t>MIG PLIERS</a:t>
            </a:r>
            <a:br>
              <a:rPr lang="en-US" altLang="en-US" dirty="0"/>
            </a:br>
            <a:r>
              <a:rPr lang="en-US" altLang="en-US" dirty="0"/>
              <a:t>(WELPERS)</a:t>
            </a:r>
          </a:p>
        </p:txBody>
      </p:sp>
      <p:sp>
        <p:nvSpPr>
          <p:cNvPr id="25603" name="Text Placeholder 2">
            <a:extLst>
              <a:ext uri="{FF2B5EF4-FFF2-40B4-BE49-F238E27FC236}">
                <a16:creationId xmlns:a16="http://schemas.microsoft.com/office/drawing/2014/main" id="{D7BC5469-B87E-41E1-B4DD-1F3C534FBE4D}"/>
              </a:ext>
            </a:extLst>
          </p:cNvPr>
          <p:cNvSpPr>
            <a:spLocks noGrp="1" noChangeArrowheads="1"/>
          </p:cNvSpPr>
          <p:nvPr>
            <p:ph type="body" sz="half" idx="1"/>
          </p:nvPr>
        </p:nvSpPr>
        <p:spPr>
          <a:xfrm>
            <a:off x="457200" y="2057400"/>
            <a:ext cx="4038600" cy="4068763"/>
          </a:xfrm>
        </p:spPr>
        <p:txBody>
          <a:bodyPr/>
          <a:lstStyle/>
          <a:p>
            <a:r>
              <a:rPr lang="en-US" altLang="en-US"/>
              <a:t>AWESOME!</a:t>
            </a:r>
          </a:p>
          <a:p>
            <a:pPr lvl="1"/>
            <a:r>
              <a:rPr lang="en-US" altLang="en-US"/>
              <a:t>Used with MIG Welder</a:t>
            </a:r>
          </a:p>
          <a:p>
            <a:pPr lvl="1"/>
            <a:r>
              <a:rPr lang="en-US" altLang="en-US"/>
              <a:t>Grip</a:t>
            </a:r>
          </a:p>
          <a:p>
            <a:pPr lvl="1"/>
            <a:r>
              <a:rPr lang="en-US" altLang="en-US"/>
              <a:t>Cut wire</a:t>
            </a:r>
          </a:p>
          <a:p>
            <a:pPr lvl="1"/>
            <a:r>
              <a:rPr lang="en-US" altLang="en-US"/>
              <a:t>Clean nozzle</a:t>
            </a:r>
          </a:p>
        </p:txBody>
      </p:sp>
      <p:pic>
        <p:nvPicPr>
          <p:cNvPr id="25604" name="Content Placeholder 4">
            <a:extLst>
              <a:ext uri="{FF2B5EF4-FFF2-40B4-BE49-F238E27FC236}">
                <a16:creationId xmlns:a16="http://schemas.microsoft.com/office/drawing/2014/main" id="{063E805C-4558-4CE4-BF3E-4FEF1EFA3C2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114800" y="112713"/>
            <a:ext cx="4864100" cy="6745287"/>
          </a:xfrm>
        </p:spPr>
      </p:pic>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15ED-AE33-4914-AA8C-77686AF1D882}"/>
              </a:ext>
            </a:extLst>
          </p:cNvPr>
          <p:cNvSpPr>
            <a:spLocks noGrp="1" noChangeArrowheads="1"/>
          </p:cNvSpPr>
          <p:nvPr>
            <p:ph type="title"/>
          </p:nvPr>
        </p:nvSpPr>
        <p:spPr/>
        <p:txBody>
          <a:bodyPr/>
          <a:lstStyle/>
          <a:p>
            <a:r>
              <a:rPr lang="en-US" altLang="en-US"/>
              <a:t>WRENCH</a:t>
            </a:r>
          </a:p>
        </p:txBody>
      </p:sp>
      <p:pic>
        <p:nvPicPr>
          <p:cNvPr id="26627" name="Content Placeholder 4">
            <a:extLst>
              <a:ext uri="{FF2B5EF4-FFF2-40B4-BE49-F238E27FC236}">
                <a16:creationId xmlns:a16="http://schemas.microsoft.com/office/drawing/2014/main" id="{769F5D44-F568-4FDB-A47D-0DE5556A38D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8696" b="5797"/>
          <a:stretch>
            <a:fillRect/>
          </a:stretch>
        </p:blipFill>
        <p:spPr>
          <a:xfrm>
            <a:off x="2741613" y="2362200"/>
            <a:ext cx="6394450" cy="4495800"/>
          </a:xfrm>
        </p:spPr>
      </p:pic>
      <p:sp>
        <p:nvSpPr>
          <p:cNvPr id="3" name="Text Placeholder 2">
            <a:extLst>
              <a:ext uri="{FF2B5EF4-FFF2-40B4-BE49-F238E27FC236}">
                <a16:creationId xmlns:a16="http://schemas.microsoft.com/office/drawing/2014/main" id="{B41F039D-F3D5-4F15-B79D-C91531EC9083}"/>
              </a:ext>
            </a:extLst>
          </p:cNvPr>
          <p:cNvSpPr>
            <a:spLocks noGrp="1" noChangeArrowheads="1"/>
          </p:cNvSpPr>
          <p:nvPr>
            <p:ph type="body" sz="half" idx="1"/>
          </p:nvPr>
        </p:nvSpPr>
        <p:spPr>
          <a:xfrm>
            <a:off x="457200" y="1600200"/>
            <a:ext cx="7086600" cy="4525963"/>
          </a:xfrm>
        </p:spPr>
        <p:txBody>
          <a:bodyPr/>
          <a:lstStyle/>
          <a:p>
            <a:r>
              <a:rPr lang="en-US" altLang="en-US" dirty="0"/>
              <a:t>AWESOME for NUTS and BOLTS</a:t>
            </a:r>
          </a:p>
          <a:p>
            <a:r>
              <a:rPr lang="en-US" altLang="en-US" dirty="0"/>
              <a:t>If possible, always use the BOX end</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E4717-BE1C-440B-AFE0-C67EF144CEDB}"/>
              </a:ext>
            </a:extLst>
          </p:cNvPr>
          <p:cNvSpPr>
            <a:spLocks noGrp="1" noChangeArrowheads="1"/>
          </p:cNvSpPr>
          <p:nvPr>
            <p:ph type="title"/>
          </p:nvPr>
        </p:nvSpPr>
        <p:spPr/>
        <p:txBody>
          <a:bodyPr/>
          <a:lstStyle/>
          <a:p>
            <a:r>
              <a:rPr lang="en-US" altLang="en-US"/>
              <a:t>ADJUSTABLE WRENCH</a:t>
            </a:r>
          </a:p>
        </p:txBody>
      </p:sp>
      <p:pic>
        <p:nvPicPr>
          <p:cNvPr id="27651" name="Content Placeholder 4">
            <a:extLst>
              <a:ext uri="{FF2B5EF4-FFF2-40B4-BE49-F238E27FC236}">
                <a16:creationId xmlns:a16="http://schemas.microsoft.com/office/drawing/2014/main" id="{FC70B8D5-A17A-4765-85B9-5FD72837FE5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03288" y="2921000"/>
            <a:ext cx="7783512" cy="3632200"/>
          </a:xfrm>
        </p:spPr>
      </p:pic>
      <p:sp>
        <p:nvSpPr>
          <p:cNvPr id="3" name="Text Placeholder 2">
            <a:extLst>
              <a:ext uri="{FF2B5EF4-FFF2-40B4-BE49-F238E27FC236}">
                <a16:creationId xmlns:a16="http://schemas.microsoft.com/office/drawing/2014/main" id="{32460843-AA1E-4956-B8DB-71FAA10C685E}"/>
              </a:ext>
            </a:extLst>
          </p:cNvPr>
          <p:cNvSpPr>
            <a:spLocks noGrp="1" noChangeArrowheads="1"/>
          </p:cNvSpPr>
          <p:nvPr>
            <p:ph type="body" sz="half" idx="1"/>
          </p:nvPr>
        </p:nvSpPr>
        <p:spPr>
          <a:xfrm>
            <a:off x="457200" y="1600200"/>
            <a:ext cx="8229600" cy="4525963"/>
          </a:xfrm>
        </p:spPr>
        <p:txBody>
          <a:bodyPr/>
          <a:lstStyle/>
          <a:p>
            <a:r>
              <a:rPr lang="en-US" altLang="en-US" dirty="0"/>
              <a:t>Useful, but can RUIN nuts and bolts if not adjusted tightly</a:t>
            </a:r>
          </a:p>
          <a:p>
            <a:r>
              <a:rPr lang="en-US" altLang="en-US" dirty="0"/>
              <a:t>NOT a recommended tool</a:t>
            </a:r>
          </a:p>
        </p:txBody>
      </p:sp>
      <p:sp>
        <p:nvSpPr>
          <p:cNvPr id="4" name="Rectangle 3">
            <a:extLst>
              <a:ext uri="{FF2B5EF4-FFF2-40B4-BE49-F238E27FC236}">
                <a16:creationId xmlns:a16="http://schemas.microsoft.com/office/drawing/2014/main" id="{B0A06005-E7D0-8884-828E-092D7AF07A2B}"/>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8089547-809C-4DB3-BE0D-9D8AD928860A}"/>
              </a:ext>
            </a:extLst>
          </p:cNvPr>
          <p:cNvSpPr>
            <a:spLocks noGrp="1" noChangeArrowheads="1"/>
          </p:cNvSpPr>
          <p:nvPr>
            <p:ph type="title"/>
          </p:nvPr>
        </p:nvSpPr>
        <p:spPr/>
        <p:txBody>
          <a:bodyPr/>
          <a:lstStyle/>
          <a:p>
            <a:r>
              <a:rPr lang="en-CA" altLang="en-US"/>
              <a:t>BEHAVIOUR</a:t>
            </a:r>
            <a:endParaRPr lang="en-US" altLang="en-US"/>
          </a:p>
        </p:txBody>
      </p:sp>
      <p:sp>
        <p:nvSpPr>
          <p:cNvPr id="3" name="Content Placeholder 2">
            <a:extLst>
              <a:ext uri="{FF2B5EF4-FFF2-40B4-BE49-F238E27FC236}">
                <a16:creationId xmlns:a16="http://schemas.microsoft.com/office/drawing/2014/main" id="{7AB9EC25-443A-44B7-BA8B-CD8D3B040526}"/>
              </a:ext>
            </a:extLst>
          </p:cNvPr>
          <p:cNvSpPr>
            <a:spLocks noGrp="1" noChangeArrowheads="1"/>
          </p:cNvSpPr>
          <p:nvPr>
            <p:ph idx="1"/>
          </p:nvPr>
        </p:nvSpPr>
        <p:spPr/>
        <p:txBody>
          <a:bodyPr/>
          <a:lstStyle/>
          <a:p>
            <a:r>
              <a:rPr lang="en-US" altLang="en-US"/>
              <a:t>NO HORSEPLAY</a:t>
            </a:r>
          </a:p>
          <a:p>
            <a:endParaRPr lang="en-US" altLang="en-US"/>
          </a:p>
          <a:p>
            <a:r>
              <a:rPr lang="en-US" altLang="en-US"/>
              <a:t>NO ROUGH-HOUSING </a:t>
            </a:r>
          </a:p>
          <a:p>
            <a:endParaRPr lang="en-US" altLang="en-US"/>
          </a:p>
          <a:p>
            <a:r>
              <a:rPr lang="en-US" altLang="en-US"/>
              <a:t>NO RUNNING</a:t>
            </a:r>
          </a:p>
        </p:txBody>
      </p:sp>
      <p:pic>
        <p:nvPicPr>
          <p:cNvPr id="4100" name="Picture 3">
            <a:extLst>
              <a:ext uri="{FF2B5EF4-FFF2-40B4-BE49-F238E27FC236}">
                <a16:creationId xmlns:a16="http://schemas.microsoft.com/office/drawing/2014/main" id="{6E0352C3-B921-463B-8264-321A408E9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5550" y="1600200"/>
            <a:ext cx="23812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2695625-A393-C176-CB49-52D383068F67}"/>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mevireno34">
            <a:extLst>
              <a:ext uri="{FF2B5EF4-FFF2-40B4-BE49-F238E27FC236}">
                <a16:creationId xmlns:a16="http://schemas.microsoft.com/office/drawing/2014/main" id="{406D66BF-AE7D-4EEF-BD7C-71774DF3C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035" b="14035"/>
          <a:stretch>
            <a:fillRect/>
          </a:stretch>
        </p:blipFill>
        <p:spPr bwMode="auto">
          <a:xfrm>
            <a:off x="4141788" y="3330575"/>
            <a:ext cx="5002212"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a:extLst>
              <a:ext uri="{FF2B5EF4-FFF2-40B4-BE49-F238E27FC236}">
                <a16:creationId xmlns:a16="http://schemas.microsoft.com/office/drawing/2014/main" id="{7BC75484-A0D1-42BB-A0F5-C281DBBF64C5}"/>
              </a:ext>
            </a:extLst>
          </p:cNvPr>
          <p:cNvSpPr>
            <a:spLocks noGrp="1" noChangeArrowheads="1"/>
          </p:cNvSpPr>
          <p:nvPr>
            <p:ph type="title"/>
          </p:nvPr>
        </p:nvSpPr>
        <p:spPr/>
        <p:txBody>
          <a:bodyPr/>
          <a:lstStyle/>
          <a:p>
            <a:r>
              <a:rPr lang="en-US" altLang="en-US"/>
              <a:t>VISE</a:t>
            </a:r>
          </a:p>
        </p:txBody>
      </p:sp>
      <p:sp>
        <p:nvSpPr>
          <p:cNvPr id="28676" name="Text Placeholder 2">
            <a:extLst>
              <a:ext uri="{FF2B5EF4-FFF2-40B4-BE49-F238E27FC236}">
                <a16:creationId xmlns:a16="http://schemas.microsoft.com/office/drawing/2014/main" id="{9AE0C400-036A-4848-984D-5254304C748D}"/>
              </a:ext>
            </a:extLst>
          </p:cNvPr>
          <p:cNvSpPr>
            <a:spLocks noGrp="1" noChangeArrowheads="1"/>
          </p:cNvSpPr>
          <p:nvPr>
            <p:ph type="body" sz="half" idx="1"/>
          </p:nvPr>
        </p:nvSpPr>
        <p:spPr>
          <a:xfrm>
            <a:off x="457200" y="1417638"/>
            <a:ext cx="4038600" cy="4525962"/>
          </a:xfrm>
        </p:spPr>
        <p:txBody>
          <a:bodyPr/>
          <a:lstStyle/>
          <a:p>
            <a:r>
              <a:rPr lang="en-US" altLang="en-US" dirty="0"/>
              <a:t>For CLAMPING your project</a:t>
            </a:r>
          </a:p>
          <a:p>
            <a:endParaRPr lang="en-US" altLang="en-US" dirty="0"/>
          </a:p>
          <a:p>
            <a:r>
              <a:rPr lang="en-US" altLang="en-US" dirty="0"/>
              <a:t>JAWS will damage your project</a:t>
            </a:r>
          </a:p>
          <a:p>
            <a:pPr lvl="1"/>
            <a:r>
              <a:rPr lang="en-US" altLang="en-US" dirty="0"/>
              <a:t>Use SOFT metal to protect YOUR project</a:t>
            </a:r>
          </a:p>
        </p:txBody>
      </p:sp>
      <p:sp>
        <p:nvSpPr>
          <p:cNvPr id="28677" name="Content Placeholder 3">
            <a:extLst>
              <a:ext uri="{FF2B5EF4-FFF2-40B4-BE49-F238E27FC236}">
                <a16:creationId xmlns:a16="http://schemas.microsoft.com/office/drawing/2014/main" id="{CB0C5070-5B16-4FAB-94AD-E14DE9DAEFA2}"/>
              </a:ext>
            </a:extLst>
          </p:cNvPr>
          <p:cNvSpPr>
            <a:spLocks noGrp="1" noChangeArrowheads="1"/>
          </p:cNvSpPr>
          <p:nvPr>
            <p:ph sz="half" idx="2"/>
          </p:nvPr>
        </p:nvSpPr>
        <p:spPr/>
        <p:txBody>
          <a:bodyPr/>
          <a:lstStyle/>
          <a:p>
            <a:endParaRPr lang="en-US" altLang="en-US"/>
          </a:p>
        </p:txBody>
      </p:sp>
      <p:sp>
        <p:nvSpPr>
          <p:cNvPr id="2" name="Rectangle 1">
            <a:extLst>
              <a:ext uri="{FF2B5EF4-FFF2-40B4-BE49-F238E27FC236}">
                <a16:creationId xmlns:a16="http://schemas.microsoft.com/office/drawing/2014/main" id="{11E089C0-2FF3-D812-DAB5-3658CA0B2CB9}"/>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3CCDE53-F2F0-46AB-A7BC-9D7476F108AA}"/>
              </a:ext>
            </a:extLst>
          </p:cNvPr>
          <p:cNvSpPr>
            <a:spLocks noGrp="1" noChangeArrowheads="1"/>
          </p:cNvSpPr>
          <p:nvPr>
            <p:ph type="title"/>
          </p:nvPr>
        </p:nvSpPr>
        <p:spPr/>
        <p:txBody>
          <a:bodyPr/>
          <a:lstStyle/>
          <a:p>
            <a:r>
              <a:rPr lang="en-CA" altLang="en-US"/>
              <a:t>ANVIL</a:t>
            </a:r>
            <a:endParaRPr lang="en-US" altLang="en-US"/>
          </a:p>
        </p:txBody>
      </p:sp>
      <p:sp>
        <p:nvSpPr>
          <p:cNvPr id="3" name="Text Placeholder 2">
            <a:extLst>
              <a:ext uri="{FF2B5EF4-FFF2-40B4-BE49-F238E27FC236}">
                <a16:creationId xmlns:a16="http://schemas.microsoft.com/office/drawing/2014/main" id="{AA16C10B-0E31-47CC-BF2E-5836FB745303}"/>
              </a:ext>
            </a:extLst>
          </p:cNvPr>
          <p:cNvSpPr>
            <a:spLocks noGrp="1" noChangeArrowheads="1"/>
          </p:cNvSpPr>
          <p:nvPr>
            <p:ph type="body" sz="half" idx="1"/>
          </p:nvPr>
        </p:nvSpPr>
        <p:spPr>
          <a:xfrm>
            <a:off x="457200" y="1600200"/>
            <a:ext cx="8229600" cy="4525963"/>
          </a:xfrm>
        </p:spPr>
        <p:txBody>
          <a:bodyPr/>
          <a:lstStyle/>
          <a:p>
            <a:r>
              <a:rPr lang="en-CA" altLang="en-US"/>
              <a:t>For SUPPORTING or SHAPING metal</a:t>
            </a:r>
          </a:p>
          <a:p>
            <a:pPr lvl="1"/>
            <a:r>
              <a:rPr lang="en-CA" altLang="en-US"/>
              <a:t>Best for Center-Punching</a:t>
            </a:r>
            <a:endParaRPr lang="en-US" altLang="en-US"/>
          </a:p>
        </p:txBody>
      </p:sp>
      <p:pic>
        <p:nvPicPr>
          <p:cNvPr id="29700" name="Picture 2" descr="http://upload.wikimedia.org/wikipedia/commons/thumb/d/d3/Anvil-isometric-filled-labeled.svg/741px-Anvil-isometric-filled-labeled.svg.png">
            <a:extLst>
              <a:ext uri="{FF2B5EF4-FFF2-40B4-BE49-F238E27FC236}">
                <a16:creationId xmlns:a16="http://schemas.microsoft.com/office/drawing/2014/main" id="{1197636F-A263-4FEB-8AD2-7BB025E44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675" y="2590800"/>
            <a:ext cx="52673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B7C60DA-FD51-1AB0-8F4C-14DF30CEE161}"/>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37112">
            <a:extLst>
              <a:ext uri="{FF2B5EF4-FFF2-40B4-BE49-F238E27FC236}">
                <a16:creationId xmlns:a16="http://schemas.microsoft.com/office/drawing/2014/main" id="{A246DBA2-42C7-49EB-84C1-EDC3D782217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81000" y="4291013"/>
            <a:ext cx="8343900" cy="2281237"/>
          </a:xfrm>
        </p:spPr>
      </p:pic>
      <p:sp>
        <p:nvSpPr>
          <p:cNvPr id="14339" name="Rectangle 2">
            <a:extLst>
              <a:ext uri="{FF2B5EF4-FFF2-40B4-BE49-F238E27FC236}">
                <a16:creationId xmlns:a16="http://schemas.microsoft.com/office/drawing/2014/main" id="{5580D119-EBFC-42ED-A481-87CF874D6308}"/>
              </a:ext>
            </a:extLst>
          </p:cNvPr>
          <p:cNvSpPr>
            <a:spLocks noGrp="1" noChangeArrowheads="1"/>
          </p:cNvSpPr>
          <p:nvPr>
            <p:ph type="title"/>
          </p:nvPr>
        </p:nvSpPr>
        <p:spPr/>
        <p:txBody>
          <a:bodyPr/>
          <a:lstStyle/>
          <a:p>
            <a:pPr eaLnBrk="1" hangingPunct="1"/>
            <a:r>
              <a:rPr lang="en-US" altLang="en-US"/>
              <a:t>BALL PEEN HAMMER</a:t>
            </a:r>
          </a:p>
        </p:txBody>
      </p:sp>
      <p:sp>
        <p:nvSpPr>
          <p:cNvPr id="12292" name="Rectangle 3">
            <a:extLst>
              <a:ext uri="{FF2B5EF4-FFF2-40B4-BE49-F238E27FC236}">
                <a16:creationId xmlns:a16="http://schemas.microsoft.com/office/drawing/2014/main" id="{65B1BA6A-3A85-48FF-8B26-06AA1FF53513}"/>
              </a:ext>
            </a:extLst>
          </p:cNvPr>
          <p:cNvSpPr>
            <a:spLocks noGrp="1" noChangeArrowheads="1"/>
          </p:cNvSpPr>
          <p:nvPr>
            <p:ph type="body" sz="half" idx="1"/>
          </p:nvPr>
        </p:nvSpPr>
        <p:spPr>
          <a:xfrm>
            <a:off x="457200" y="1600200"/>
            <a:ext cx="8153400" cy="4525963"/>
          </a:xfrm>
        </p:spPr>
        <p:txBody>
          <a:bodyPr/>
          <a:lstStyle/>
          <a:p>
            <a:pPr eaLnBrk="1" hangingPunct="1"/>
            <a:r>
              <a:rPr lang="en-US" altLang="en-US" sz="2800" dirty="0"/>
              <a:t>For SHAPING and STRIKING</a:t>
            </a:r>
          </a:p>
          <a:p>
            <a:pPr eaLnBrk="1" hangingPunct="1"/>
            <a:endParaRPr lang="en-US" altLang="en-US" sz="2800" dirty="0"/>
          </a:p>
          <a:p>
            <a:pPr eaLnBrk="1" hangingPunct="1"/>
            <a:r>
              <a:rPr lang="en-US" altLang="en-US" sz="2800" b="1" dirty="0">
                <a:solidFill>
                  <a:srgbClr val="FF0000"/>
                </a:solidFill>
              </a:rPr>
              <a:t>WEAR EYE PROTECTION</a:t>
            </a:r>
          </a:p>
          <a:p>
            <a:pPr lvl="1" eaLnBrk="1" hangingPunct="1"/>
            <a:r>
              <a:rPr lang="en-CA" altLang="en-US" sz="2400" dirty="0"/>
              <a:t>Hardened steel (</a:t>
            </a:r>
            <a:r>
              <a:rPr lang="en-US" altLang="en-US" sz="2400" dirty="0"/>
              <a:t>DO NOT STRIKE TWO HAMMERS TOGETHER)</a:t>
            </a:r>
          </a:p>
          <a:p>
            <a:pPr eaLnBrk="1" hangingPunct="1"/>
            <a:endParaRPr lang="en-US" altLang="en-US" sz="2800" dirty="0"/>
          </a:p>
        </p:txBody>
      </p:sp>
      <p:sp>
        <p:nvSpPr>
          <p:cNvPr id="2" name="Rectangle 1">
            <a:extLst>
              <a:ext uri="{FF2B5EF4-FFF2-40B4-BE49-F238E27FC236}">
                <a16:creationId xmlns:a16="http://schemas.microsoft.com/office/drawing/2014/main" id="{3A64B762-67AA-1C97-1101-91AD13BF8660}"/>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2">
                                            <p:txEl>
                                              <p:pRg st="0" end="0"/>
                                            </p:txEl>
                                          </p:spTgt>
                                        </p:tgtEl>
                                        <p:attrNameLst>
                                          <p:attrName>style.visibility</p:attrName>
                                        </p:attrNameLst>
                                      </p:cBhvr>
                                      <p:to>
                                        <p:strVal val="visible"/>
                                      </p:to>
                                    </p:set>
                                    <p:anim calcmode="lin" valueType="num">
                                      <p:cBhvr additive="base">
                                        <p:cTn id="13" dur="500" fill="hold"/>
                                        <p:tgtEl>
                                          <p:spTgt spid="1229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2">
                                            <p:txEl>
                                              <p:pRg st="2" end="2"/>
                                            </p:txEl>
                                          </p:spTgt>
                                        </p:tgtEl>
                                        <p:attrNameLst>
                                          <p:attrName>style.visibility</p:attrName>
                                        </p:attrNameLst>
                                      </p:cBhvr>
                                      <p:to>
                                        <p:strVal val="visible"/>
                                      </p:to>
                                    </p:set>
                                    <p:anim calcmode="lin" valueType="num">
                                      <p:cBhvr additive="base">
                                        <p:cTn id="19" dur="500" fill="hold"/>
                                        <p:tgtEl>
                                          <p:spTgt spid="1229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292">
                                            <p:txEl>
                                              <p:pRg st="3" end="3"/>
                                            </p:txEl>
                                          </p:spTgt>
                                        </p:tgtEl>
                                        <p:attrNameLst>
                                          <p:attrName>style.visibility</p:attrName>
                                        </p:attrNameLst>
                                      </p:cBhvr>
                                      <p:to>
                                        <p:strVal val="visible"/>
                                      </p:to>
                                    </p:set>
                                    <p:anim calcmode="lin" valueType="num">
                                      <p:cBhvr additive="base">
                                        <p:cTn id="23" dur="500" fill="hold"/>
                                        <p:tgtEl>
                                          <p:spTgt spid="1229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29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229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4F7D3279-EBB5-4AE5-88F1-45754360E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07602">
            <a:off x="1635125" y="3186995"/>
            <a:ext cx="5797550"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a:extLst>
              <a:ext uri="{FF2B5EF4-FFF2-40B4-BE49-F238E27FC236}">
                <a16:creationId xmlns:a16="http://schemas.microsoft.com/office/drawing/2014/main" id="{57AFC803-AFD5-4E67-B4CF-3240DF089E9D}"/>
              </a:ext>
            </a:extLst>
          </p:cNvPr>
          <p:cNvSpPr>
            <a:spLocks noGrp="1" noChangeArrowheads="1"/>
          </p:cNvSpPr>
          <p:nvPr>
            <p:ph type="title"/>
          </p:nvPr>
        </p:nvSpPr>
        <p:spPr/>
        <p:txBody>
          <a:bodyPr/>
          <a:lstStyle/>
          <a:p>
            <a:r>
              <a:rPr lang="en-CA" altLang="en-US"/>
              <a:t>CROSS PEEN HAMMER</a:t>
            </a:r>
            <a:endParaRPr lang="en-US" altLang="en-US"/>
          </a:p>
        </p:txBody>
      </p:sp>
      <p:sp>
        <p:nvSpPr>
          <p:cNvPr id="20483" name="Content Placeholder 2">
            <a:extLst>
              <a:ext uri="{FF2B5EF4-FFF2-40B4-BE49-F238E27FC236}">
                <a16:creationId xmlns:a16="http://schemas.microsoft.com/office/drawing/2014/main" id="{57685A74-D475-4C46-886C-6E86B36736B2}"/>
              </a:ext>
            </a:extLst>
          </p:cNvPr>
          <p:cNvSpPr>
            <a:spLocks noGrp="1" noChangeArrowheads="1"/>
          </p:cNvSpPr>
          <p:nvPr>
            <p:ph idx="1"/>
          </p:nvPr>
        </p:nvSpPr>
        <p:spPr>
          <a:xfrm>
            <a:off x="457200" y="1600200"/>
            <a:ext cx="8153400" cy="4525963"/>
          </a:xfrm>
        </p:spPr>
        <p:txBody>
          <a:bodyPr/>
          <a:lstStyle/>
          <a:p>
            <a:r>
              <a:rPr lang="en-CA" altLang="en-US" dirty="0"/>
              <a:t>Used for striking and shaping</a:t>
            </a:r>
          </a:p>
          <a:p>
            <a:r>
              <a:rPr lang="en-CA" altLang="en-US" dirty="0"/>
              <a:t>Pointy end used to </a:t>
            </a:r>
            <a:r>
              <a:rPr lang="en-CA" altLang="en-US" i="1" dirty="0"/>
              <a:t>widen</a:t>
            </a:r>
            <a:r>
              <a:rPr lang="en-CA" altLang="en-US" dirty="0"/>
              <a:t> metal in Blacksmithing</a:t>
            </a:r>
          </a:p>
          <a:p>
            <a:r>
              <a:rPr lang="en-US" altLang="en-US" b="1" dirty="0">
                <a:solidFill>
                  <a:srgbClr val="FF0000"/>
                </a:solidFill>
              </a:rPr>
              <a:t>WEAR EYE PROTECTION</a:t>
            </a:r>
          </a:p>
          <a:p>
            <a:endParaRPr lang="en-CA" altLang="en-US" dirty="0"/>
          </a:p>
        </p:txBody>
      </p:sp>
      <p:sp>
        <p:nvSpPr>
          <p:cNvPr id="2" name="Rectangle 1">
            <a:extLst>
              <a:ext uri="{FF2B5EF4-FFF2-40B4-BE49-F238E27FC236}">
                <a16:creationId xmlns:a16="http://schemas.microsoft.com/office/drawing/2014/main" id="{5BD1BE36-ADE4-1933-42E7-2510FF070B1C}"/>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0" end="0"/>
                                            </p:txEl>
                                          </p:spTgt>
                                        </p:tgtEl>
                                        <p:attrNameLst>
                                          <p:attrName>style.visibility</p:attrName>
                                        </p:attrNameLst>
                                      </p:cBhvr>
                                      <p:to>
                                        <p:strVal val="visible"/>
                                      </p:to>
                                    </p:set>
                                    <p:anim calcmode="lin" valueType="num">
                                      <p:cBhvr additive="base">
                                        <p:cTn id="13"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1" end="1"/>
                                            </p:txEl>
                                          </p:spTgt>
                                        </p:tgtEl>
                                        <p:attrNameLst>
                                          <p:attrName>style.visibility</p:attrName>
                                        </p:attrNameLst>
                                      </p:cBhvr>
                                      <p:to>
                                        <p:strVal val="visible"/>
                                      </p:to>
                                    </p:set>
                                    <p:anim calcmode="lin" valueType="num">
                                      <p:cBhvr additive="base">
                                        <p:cTn id="19"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3">
                                            <p:txEl>
                                              <p:pRg st="2" end="2"/>
                                            </p:txEl>
                                          </p:spTgt>
                                        </p:tgtEl>
                                        <p:attrNameLst>
                                          <p:attrName>style.visibility</p:attrName>
                                        </p:attrNameLst>
                                      </p:cBhvr>
                                      <p:to>
                                        <p:strVal val="visible"/>
                                      </p:to>
                                    </p:set>
                                    <p:anim calcmode="lin" valueType="num">
                                      <p:cBhvr additive="base">
                                        <p:cTn id="25"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2048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3E9957B-D354-45C8-B542-718729F740CE}"/>
              </a:ext>
            </a:extLst>
          </p:cNvPr>
          <p:cNvSpPr>
            <a:spLocks noGrp="1" noChangeArrowheads="1"/>
          </p:cNvSpPr>
          <p:nvPr>
            <p:ph type="title"/>
          </p:nvPr>
        </p:nvSpPr>
        <p:spPr/>
        <p:txBody>
          <a:bodyPr/>
          <a:lstStyle/>
          <a:p>
            <a:r>
              <a:rPr lang="en-CA" altLang="en-US"/>
              <a:t>BODY HAMMER</a:t>
            </a:r>
            <a:endParaRPr lang="en-US" altLang="en-US"/>
          </a:p>
        </p:txBody>
      </p:sp>
      <p:sp>
        <p:nvSpPr>
          <p:cNvPr id="21507" name="Content Placeholder 2">
            <a:extLst>
              <a:ext uri="{FF2B5EF4-FFF2-40B4-BE49-F238E27FC236}">
                <a16:creationId xmlns:a16="http://schemas.microsoft.com/office/drawing/2014/main" id="{D74631CB-563D-40C7-BB0A-10633DF3ADC5}"/>
              </a:ext>
            </a:extLst>
          </p:cNvPr>
          <p:cNvSpPr>
            <a:spLocks noGrp="1" noChangeArrowheads="1"/>
          </p:cNvSpPr>
          <p:nvPr>
            <p:ph idx="1"/>
          </p:nvPr>
        </p:nvSpPr>
        <p:spPr>
          <a:xfrm>
            <a:off x="457200" y="1600200"/>
            <a:ext cx="3657600" cy="4525963"/>
          </a:xfrm>
        </p:spPr>
        <p:txBody>
          <a:bodyPr/>
          <a:lstStyle/>
          <a:p>
            <a:r>
              <a:rPr lang="en-CA" altLang="en-US" dirty="0"/>
              <a:t>Very light weight</a:t>
            </a:r>
          </a:p>
          <a:p>
            <a:r>
              <a:rPr lang="en-CA" altLang="en-US" dirty="0"/>
              <a:t>For flattening thin sheet metal</a:t>
            </a:r>
          </a:p>
          <a:p>
            <a:pPr lvl="1"/>
            <a:r>
              <a:rPr lang="en-CA" altLang="en-US" dirty="0"/>
              <a:t>Delicate hits</a:t>
            </a:r>
          </a:p>
          <a:p>
            <a:pPr lvl="1"/>
            <a:r>
              <a:rPr lang="en-CA" altLang="en-US" dirty="0"/>
              <a:t>Always support metal with a dolly</a:t>
            </a:r>
          </a:p>
          <a:p>
            <a:r>
              <a:rPr lang="en-US" altLang="en-US" b="1" dirty="0">
                <a:solidFill>
                  <a:srgbClr val="FF0000"/>
                </a:solidFill>
              </a:rPr>
              <a:t>WEAR EYE PROTECTION</a:t>
            </a:r>
          </a:p>
          <a:p>
            <a:endParaRPr lang="en-CA" altLang="en-US" dirty="0"/>
          </a:p>
        </p:txBody>
      </p:sp>
      <p:pic>
        <p:nvPicPr>
          <p:cNvPr id="32772" name="Picture 1">
            <a:extLst>
              <a:ext uri="{FF2B5EF4-FFF2-40B4-BE49-F238E27FC236}">
                <a16:creationId xmlns:a16="http://schemas.microsoft.com/office/drawing/2014/main" id="{4C982552-118D-4821-9C12-D12BE11A0542}"/>
              </a:ext>
            </a:extLst>
          </p:cNvPr>
          <p:cNvPicPr>
            <a:picLocks noChangeAspect="1"/>
          </p:cNvPicPr>
          <p:nvPr/>
        </p:nvPicPr>
        <p:blipFill>
          <a:blip r:embed="rId2">
            <a:extLst>
              <a:ext uri="{28A0092B-C50C-407E-A947-70E740481C1C}">
                <a14:useLocalDpi xmlns:a14="http://schemas.microsoft.com/office/drawing/2010/main" val="0"/>
              </a:ext>
            </a:extLst>
          </a:blip>
          <a:srcRect l="11111" t="10001" r="7777" b="12222"/>
          <a:stretch>
            <a:fillRect/>
          </a:stretch>
        </p:blipFill>
        <p:spPr bwMode="auto">
          <a:xfrm>
            <a:off x="4114800" y="1371600"/>
            <a:ext cx="50292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5C48F27-5E22-CEC9-0F34-FF1F8F395A0A}"/>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0" end="0"/>
                                            </p:txEl>
                                          </p:spTgt>
                                        </p:tgtEl>
                                        <p:attrNameLst>
                                          <p:attrName>style.visibility</p:attrName>
                                        </p:attrNameLst>
                                      </p:cBhvr>
                                      <p:to>
                                        <p:strVal val="visible"/>
                                      </p:to>
                                    </p:set>
                                    <p:anim calcmode="lin" valueType="num">
                                      <p:cBhvr additive="base">
                                        <p:cTn id="13"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1" end="1"/>
                                            </p:txEl>
                                          </p:spTgt>
                                        </p:tgtEl>
                                        <p:attrNameLst>
                                          <p:attrName>style.visibility</p:attrName>
                                        </p:attrNameLst>
                                      </p:cBhvr>
                                      <p:to>
                                        <p:strVal val="visible"/>
                                      </p:to>
                                    </p:set>
                                    <p:anim calcmode="lin" valueType="num">
                                      <p:cBhvr additive="base">
                                        <p:cTn id="19"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507">
                                            <p:txEl>
                                              <p:pRg st="2" end="2"/>
                                            </p:txEl>
                                          </p:spTgt>
                                        </p:tgtEl>
                                        <p:attrNameLst>
                                          <p:attrName>style.visibility</p:attrName>
                                        </p:attrNameLst>
                                      </p:cBhvr>
                                      <p:to>
                                        <p:strVal val="visible"/>
                                      </p:to>
                                    </p:set>
                                    <p:anim calcmode="lin" valueType="num">
                                      <p:cBhvr additive="base">
                                        <p:cTn id="23"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507">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507">
                                            <p:txEl>
                                              <p:pRg st="3" end="3"/>
                                            </p:txEl>
                                          </p:spTgt>
                                        </p:tgtEl>
                                        <p:attrNameLst>
                                          <p:attrName>style.visibility</p:attrName>
                                        </p:attrNameLst>
                                      </p:cBhvr>
                                      <p:to>
                                        <p:strVal val="visible"/>
                                      </p:to>
                                    </p:set>
                                    <p:anim calcmode="lin" valueType="num">
                                      <p:cBhvr additive="base">
                                        <p:cTn id="27"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507">
                                            <p:txEl>
                                              <p:pRg st="4" end="4"/>
                                            </p:txEl>
                                          </p:spTgt>
                                        </p:tgtEl>
                                        <p:attrNameLst>
                                          <p:attrName>style.visibility</p:attrName>
                                        </p:attrNameLst>
                                      </p:cBhvr>
                                      <p:to>
                                        <p:strVal val="visible"/>
                                      </p:to>
                                    </p:set>
                                    <p:anim calcmode="lin" valueType="num">
                                      <p:cBhvr additive="base">
                                        <p:cTn id="33"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2150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http://www.actionmachinery.com/photos/18034.jpg">
            <a:extLst>
              <a:ext uri="{FF2B5EF4-FFF2-40B4-BE49-F238E27FC236}">
                <a16:creationId xmlns:a16="http://schemas.microsoft.com/office/drawing/2014/main" id="{1C041A3F-EB77-455E-85E1-FF6CB368D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75" y="2020888"/>
            <a:ext cx="6553200" cy="48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a:extLst>
              <a:ext uri="{FF2B5EF4-FFF2-40B4-BE49-F238E27FC236}">
                <a16:creationId xmlns:a16="http://schemas.microsoft.com/office/drawing/2014/main" id="{BFA1CAE4-E88D-490B-AB88-7C6B2B42D1D4}"/>
              </a:ext>
            </a:extLst>
          </p:cNvPr>
          <p:cNvSpPr>
            <a:spLocks noGrp="1" noChangeArrowheads="1"/>
          </p:cNvSpPr>
          <p:nvPr>
            <p:ph type="title"/>
          </p:nvPr>
        </p:nvSpPr>
        <p:spPr/>
        <p:txBody>
          <a:bodyPr/>
          <a:lstStyle/>
          <a:p>
            <a:pPr eaLnBrk="1" hangingPunct="1"/>
            <a:r>
              <a:rPr lang="en-US" altLang="en-US"/>
              <a:t>FOOT SHEAR</a:t>
            </a:r>
          </a:p>
        </p:txBody>
      </p:sp>
      <p:sp>
        <p:nvSpPr>
          <p:cNvPr id="13316" name="Rectangle 3">
            <a:extLst>
              <a:ext uri="{FF2B5EF4-FFF2-40B4-BE49-F238E27FC236}">
                <a16:creationId xmlns:a16="http://schemas.microsoft.com/office/drawing/2014/main" id="{D98AAC6E-14BF-4C55-99D1-79FCE0CB6820}"/>
              </a:ext>
            </a:extLst>
          </p:cNvPr>
          <p:cNvSpPr>
            <a:spLocks noGrp="1" noChangeArrowheads="1"/>
          </p:cNvSpPr>
          <p:nvPr>
            <p:ph type="body" sz="half" idx="1"/>
          </p:nvPr>
        </p:nvSpPr>
        <p:spPr>
          <a:xfrm>
            <a:off x="457200" y="1600200"/>
            <a:ext cx="6705600" cy="4525963"/>
          </a:xfrm>
        </p:spPr>
        <p:txBody>
          <a:bodyPr/>
          <a:lstStyle/>
          <a:p>
            <a:pPr eaLnBrk="1" hangingPunct="1"/>
            <a:r>
              <a:rPr lang="en-US" altLang="en-US" sz="2800"/>
              <a:t>For cutting </a:t>
            </a:r>
            <a:r>
              <a:rPr lang="en-US" altLang="en-US" sz="2800" b="1">
                <a:solidFill>
                  <a:srgbClr val="FF0000"/>
                </a:solidFill>
              </a:rPr>
              <a:t>SHEET METAL ONLY</a:t>
            </a:r>
            <a:endParaRPr lang="en-US" altLang="en-US" sz="2400" b="1">
              <a:solidFill>
                <a:srgbClr val="FF0000"/>
              </a:solidFill>
            </a:endParaRPr>
          </a:p>
          <a:p>
            <a:pPr eaLnBrk="1" hangingPunct="1"/>
            <a:endParaRPr lang="en-US" altLang="en-US" sz="2800"/>
          </a:p>
          <a:p>
            <a:pPr eaLnBrk="1" hangingPunct="1"/>
            <a:r>
              <a:rPr lang="en-US" altLang="en-US" sz="2800" b="1">
                <a:solidFill>
                  <a:srgbClr val="FF0000"/>
                </a:solidFill>
              </a:rPr>
              <a:t>NO ROUND!!!</a:t>
            </a:r>
          </a:p>
        </p:txBody>
      </p:sp>
      <p:sp>
        <p:nvSpPr>
          <p:cNvPr id="2" name="Rectangle 1">
            <a:extLst>
              <a:ext uri="{FF2B5EF4-FFF2-40B4-BE49-F238E27FC236}">
                <a16:creationId xmlns:a16="http://schemas.microsoft.com/office/drawing/2014/main" id="{369BC6BB-51AE-7A35-EC62-F61492C6CA87}"/>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6">
                                            <p:txEl>
                                              <p:pRg st="0" end="0"/>
                                            </p:txEl>
                                          </p:spTgt>
                                        </p:tgtEl>
                                        <p:attrNameLst>
                                          <p:attrName>style.visibility</p:attrName>
                                        </p:attrNameLst>
                                      </p:cBhvr>
                                      <p:to>
                                        <p:strVal val="visible"/>
                                      </p:to>
                                    </p:set>
                                    <p:anim calcmode="lin" valueType="num">
                                      <p:cBhvr additive="base">
                                        <p:cTn id="13" dur="500" fill="hold"/>
                                        <p:tgtEl>
                                          <p:spTgt spid="133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6">
                                            <p:txEl>
                                              <p:pRg st="2" end="2"/>
                                            </p:txEl>
                                          </p:spTgt>
                                        </p:tgtEl>
                                        <p:attrNameLst>
                                          <p:attrName>style.visibility</p:attrName>
                                        </p:attrNameLst>
                                      </p:cBhvr>
                                      <p:to>
                                        <p:strVal val="visible"/>
                                      </p:to>
                                    </p:set>
                                    <p:anim calcmode="lin" valueType="num">
                                      <p:cBhvr additive="base">
                                        <p:cTn id="19" dur="500" fill="hold"/>
                                        <p:tgtEl>
                                          <p:spTgt spid="133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331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BBD7924-BE7E-4A6E-807F-7F9A4D2B1A20}"/>
              </a:ext>
            </a:extLst>
          </p:cNvPr>
          <p:cNvSpPr>
            <a:spLocks noGrp="1" noChangeArrowheads="1"/>
          </p:cNvSpPr>
          <p:nvPr>
            <p:ph type="title"/>
          </p:nvPr>
        </p:nvSpPr>
        <p:spPr>
          <a:xfrm>
            <a:off x="1981200" y="274638"/>
            <a:ext cx="6705600" cy="1143000"/>
          </a:xfrm>
        </p:spPr>
        <p:txBody>
          <a:bodyPr/>
          <a:lstStyle/>
          <a:p>
            <a:pPr eaLnBrk="1" hangingPunct="1"/>
            <a:r>
              <a:rPr lang="en-US" altLang="en-US"/>
              <a:t>HAND SHEAR</a:t>
            </a:r>
          </a:p>
        </p:txBody>
      </p:sp>
      <p:sp>
        <p:nvSpPr>
          <p:cNvPr id="14340" name="Rectangle 3">
            <a:extLst>
              <a:ext uri="{FF2B5EF4-FFF2-40B4-BE49-F238E27FC236}">
                <a16:creationId xmlns:a16="http://schemas.microsoft.com/office/drawing/2014/main" id="{C37A0442-B087-4273-8E79-3B0CD2265BF0}"/>
              </a:ext>
            </a:extLst>
          </p:cNvPr>
          <p:cNvSpPr>
            <a:spLocks noGrp="1" noChangeArrowheads="1"/>
          </p:cNvSpPr>
          <p:nvPr>
            <p:ph type="body" sz="half" idx="1"/>
          </p:nvPr>
        </p:nvSpPr>
        <p:spPr>
          <a:xfrm>
            <a:off x="2743200" y="1600200"/>
            <a:ext cx="5181600" cy="4525963"/>
          </a:xfrm>
        </p:spPr>
        <p:txBody>
          <a:bodyPr/>
          <a:lstStyle/>
          <a:p>
            <a:pPr eaLnBrk="1" hangingPunct="1"/>
            <a:r>
              <a:rPr lang="en-US" altLang="en-US" sz="2800"/>
              <a:t>For cutting </a:t>
            </a:r>
            <a:r>
              <a:rPr lang="en-US" altLang="en-US" sz="2800" b="1">
                <a:solidFill>
                  <a:srgbClr val="FF0000"/>
                </a:solidFill>
              </a:rPr>
              <a:t>SHEET METAL ONLY</a:t>
            </a:r>
          </a:p>
          <a:p>
            <a:pPr eaLnBrk="1" hangingPunct="1"/>
            <a:endParaRPr lang="en-US" altLang="en-US" sz="2800"/>
          </a:p>
          <a:p>
            <a:pPr eaLnBrk="1" hangingPunct="1"/>
            <a:r>
              <a:rPr lang="en-US" altLang="en-US" sz="2800"/>
              <a:t>Doesn’t do “curves” well</a:t>
            </a:r>
            <a:endParaRPr lang="en-US" altLang="en-US" sz="2400"/>
          </a:p>
          <a:p>
            <a:pPr eaLnBrk="1" hangingPunct="1"/>
            <a:endParaRPr lang="en-US" altLang="en-US" sz="2800"/>
          </a:p>
          <a:p>
            <a:pPr eaLnBrk="1" hangingPunct="1"/>
            <a:r>
              <a:rPr lang="en-US" altLang="en-US" sz="2800" b="1">
                <a:solidFill>
                  <a:srgbClr val="FF0000"/>
                </a:solidFill>
              </a:rPr>
              <a:t>NO ROUND!!!</a:t>
            </a:r>
          </a:p>
        </p:txBody>
      </p:sp>
      <p:pic>
        <p:nvPicPr>
          <p:cNvPr id="34820" name="Picture 6" descr="http://www.kmstools.com/images/large/M/MAG-HS12_LRG.jpg">
            <a:extLst>
              <a:ext uri="{FF2B5EF4-FFF2-40B4-BE49-F238E27FC236}">
                <a16:creationId xmlns:a16="http://schemas.microsoft.com/office/drawing/2014/main" id="{B160CDB1-C19B-48B6-B3B8-B7543512D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2743200"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40">
                                            <p:txEl>
                                              <p:pRg st="0" end="0"/>
                                            </p:txEl>
                                          </p:spTgt>
                                        </p:tgtEl>
                                        <p:attrNameLst>
                                          <p:attrName>style.visibility</p:attrName>
                                        </p:attrNameLst>
                                      </p:cBhvr>
                                      <p:to>
                                        <p:strVal val="visible"/>
                                      </p:to>
                                    </p:set>
                                    <p:anim calcmode="lin" valueType="num">
                                      <p:cBhvr additive="base">
                                        <p:cTn id="13"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40">
                                            <p:txEl>
                                              <p:pRg st="4" end="4"/>
                                            </p:txEl>
                                          </p:spTgt>
                                        </p:tgtEl>
                                        <p:attrNameLst>
                                          <p:attrName>style.visibility</p:attrName>
                                        </p:attrNameLst>
                                      </p:cBhvr>
                                      <p:to>
                                        <p:strVal val="visible"/>
                                      </p:to>
                                    </p:set>
                                    <p:anim calcmode="lin" valueType="num">
                                      <p:cBhvr additive="base">
                                        <p:cTn id="25" dur="500" fill="hold"/>
                                        <p:tgtEl>
                                          <p:spTgt spid="1434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434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4">
            <a:extLst>
              <a:ext uri="{FF2B5EF4-FFF2-40B4-BE49-F238E27FC236}">
                <a16:creationId xmlns:a16="http://schemas.microsoft.com/office/drawing/2014/main" id="{1D7B8428-F8B5-4077-B5E6-42E0A0576EF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2250" y="274638"/>
            <a:ext cx="3359150" cy="6435725"/>
          </a:xfrm>
        </p:spPr>
      </p:pic>
      <p:sp>
        <p:nvSpPr>
          <p:cNvPr id="2" name="Title 1">
            <a:extLst>
              <a:ext uri="{FF2B5EF4-FFF2-40B4-BE49-F238E27FC236}">
                <a16:creationId xmlns:a16="http://schemas.microsoft.com/office/drawing/2014/main" id="{E83AC40D-2FB1-4173-9E34-F21970E57439}"/>
              </a:ext>
            </a:extLst>
          </p:cNvPr>
          <p:cNvSpPr>
            <a:spLocks noGrp="1" noChangeArrowheads="1"/>
          </p:cNvSpPr>
          <p:nvPr>
            <p:ph type="title"/>
          </p:nvPr>
        </p:nvSpPr>
        <p:spPr>
          <a:xfrm>
            <a:off x="1524000" y="274638"/>
            <a:ext cx="7162800" cy="1143000"/>
          </a:xfrm>
        </p:spPr>
        <p:txBody>
          <a:bodyPr/>
          <a:lstStyle/>
          <a:p>
            <a:r>
              <a:rPr lang="en-US" altLang="en-US"/>
              <a:t>THROATLESS SHEAR</a:t>
            </a:r>
          </a:p>
        </p:txBody>
      </p:sp>
      <p:sp>
        <p:nvSpPr>
          <p:cNvPr id="6" name="Rectangle 3">
            <a:extLst>
              <a:ext uri="{FF2B5EF4-FFF2-40B4-BE49-F238E27FC236}">
                <a16:creationId xmlns:a16="http://schemas.microsoft.com/office/drawing/2014/main" id="{B659FC38-CFB7-4263-8351-586988DDD1AE}"/>
              </a:ext>
            </a:extLst>
          </p:cNvPr>
          <p:cNvSpPr>
            <a:spLocks noGrp="1" noChangeArrowheads="1"/>
          </p:cNvSpPr>
          <p:nvPr>
            <p:ph type="body" sz="half" idx="1"/>
          </p:nvPr>
        </p:nvSpPr>
        <p:spPr>
          <a:xfrm>
            <a:off x="3505200" y="1600200"/>
            <a:ext cx="5181600" cy="4525963"/>
          </a:xfrm>
        </p:spPr>
        <p:txBody>
          <a:bodyPr/>
          <a:lstStyle/>
          <a:p>
            <a:pPr eaLnBrk="1" hangingPunct="1"/>
            <a:r>
              <a:rPr lang="en-US" altLang="en-US" sz="2800"/>
              <a:t>For cutting SHEET METAL ONLY in curves</a:t>
            </a:r>
          </a:p>
          <a:p>
            <a:pPr eaLnBrk="1" hangingPunct="1"/>
            <a:endParaRPr lang="en-US" altLang="en-US" sz="2800"/>
          </a:p>
          <a:p>
            <a:pPr eaLnBrk="1" hangingPunct="1"/>
            <a:r>
              <a:rPr lang="en-US" altLang="en-US" sz="2800"/>
              <a:t>Doesn’t do “straight” well</a:t>
            </a:r>
            <a:endParaRPr lang="en-US" altLang="en-US" sz="2400"/>
          </a:p>
          <a:p>
            <a:pPr eaLnBrk="1" hangingPunct="1"/>
            <a:endParaRPr lang="en-US" altLang="en-US" sz="2800"/>
          </a:p>
          <a:p>
            <a:pPr eaLnBrk="1" hangingPunct="1"/>
            <a:r>
              <a:rPr lang="en-US" altLang="en-US" sz="2800" b="1">
                <a:solidFill>
                  <a:srgbClr val="FF0000"/>
                </a:solidFill>
              </a:rPr>
              <a:t>NO ROUND!!!</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http://www.plumbersurplus.com/images/prod/6/DeWALT-DW3970-rw-78878-136665.jpg">
            <a:extLst>
              <a:ext uri="{FF2B5EF4-FFF2-40B4-BE49-F238E27FC236}">
                <a16:creationId xmlns:a16="http://schemas.microsoft.com/office/drawing/2014/main" id="{8E1E0D12-361B-4017-B397-B7595F463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799" b="29601"/>
          <a:stretch>
            <a:fillRect/>
          </a:stretch>
        </p:blipFill>
        <p:spPr bwMode="auto">
          <a:xfrm>
            <a:off x="1849438" y="4267200"/>
            <a:ext cx="62277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F1B1EEC3-E745-4D79-8E92-20830BFDBAF8}"/>
              </a:ext>
            </a:extLst>
          </p:cNvPr>
          <p:cNvSpPr>
            <a:spLocks noGrp="1" noChangeArrowheads="1"/>
          </p:cNvSpPr>
          <p:nvPr>
            <p:ph type="title"/>
          </p:nvPr>
        </p:nvSpPr>
        <p:spPr/>
        <p:txBody>
          <a:bodyPr/>
          <a:lstStyle/>
          <a:p>
            <a:pPr eaLnBrk="1" hangingPunct="1"/>
            <a:r>
              <a:rPr lang="en-US" altLang="en-US"/>
              <a:t>HACKSAW</a:t>
            </a:r>
          </a:p>
        </p:txBody>
      </p:sp>
      <p:sp>
        <p:nvSpPr>
          <p:cNvPr id="15364" name="Rectangle 3">
            <a:extLst>
              <a:ext uri="{FF2B5EF4-FFF2-40B4-BE49-F238E27FC236}">
                <a16:creationId xmlns:a16="http://schemas.microsoft.com/office/drawing/2014/main" id="{F38D1666-DB2D-401E-B63C-C121EDB92273}"/>
              </a:ext>
            </a:extLst>
          </p:cNvPr>
          <p:cNvSpPr>
            <a:spLocks noGrp="1" noChangeArrowheads="1"/>
          </p:cNvSpPr>
          <p:nvPr>
            <p:ph type="body" sz="half" idx="1"/>
          </p:nvPr>
        </p:nvSpPr>
        <p:spPr>
          <a:xfrm>
            <a:off x="228600" y="1493838"/>
            <a:ext cx="8763000" cy="4525962"/>
          </a:xfrm>
        </p:spPr>
        <p:txBody>
          <a:bodyPr/>
          <a:lstStyle/>
          <a:p>
            <a:pPr eaLnBrk="1" hangingPunct="1"/>
            <a:r>
              <a:rPr lang="en-US" altLang="en-US" sz="2800"/>
              <a:t>Cuts metal</a:t>
            </a:r>
          </a:p>
          <a:p>
            <a:pPr eaLnBrk="1" hangingPunct="1"/>
            <a:r>
              <a:rPr lang="en-US" altLang="en-US" sz="2800"/>
              <a:t>Keep AT LEAST 3 teeth touching metal at all times</a:t>
            </a:r>
          </a:p>
          <a:p>
            <a:pPr eaLnBrk="1" hangingPunct="1"/>
            <a:r>
              <a:rPr lang="en-CA" altLang="en-US" sz="2800"/>
              <a:t>BABY the blade!</a:t>
            </a:r>
          </a:p>
          <a:p>
            <a:pPr lvl="1" eaLnBrk="1" hangingPunct="1"/>
            <a:r>
              <a:rPr lang="en-CA" altLang="en-US" sz="2400"/>
              <a:t>CUT SLOW and use PRESSURE</a:t>
            </a:r>
          </a:p>
          <a:p>
            <a:pPr lvl="1" eaLnBrk="1" hangingPunct="1"/>
            <a:r>
              <a:rPr lang="en-US" altLang="en-US" sz="2400"/>
              <a:t>FAST = HEAT = DULL BLADE!</a:t>
            </a:r>
          </a:p>
          <a:p>
            <a:pPr eaLnBrk="1" hangingPunct="1"/>
            <a:r>
              <a:rPr lang="en-US" altLang="en-US" sz="2800"/>
              <a:t>TEETH point away from the handle</a:t>
            </a:r>
          </a:p>
        </p:txBody>
      </p:sp>
      <p:sp>
        <p:nvSpPr>
          <p:cNvPr id="2" name="Rectangle 1">
            <a:extLst>
              <a:ext uri="{FF2B5EF4-FFF2-40B4-BE49-F238E27FC236}">
                <a16:creationId xmlns:a16="http://schemas.microsoft.com/office/drawing/2014/main" id="{774DF545-ACE7-4100-3D57-AB19C39344FB}"/>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4">
                                            <p:txEl>
                                              <p:pRg st="0" end="0"/>
                                            </p:txEl>
                                          </p:spTgt>
                                        </p:tgtEl>
                                        <p:attrNameLst>
                                          <p:attrName>style.visibility</p:attrName>
                                        </p:attrNameLst>
                                      </p:cBhvr>
                                      <p:to>
                                        <p:strVal val="visible"/>
                                      </p:to>
                                    </p:set>
                                    <p:anim calcmode="lin" valueType="num">
                                      <p:cBhvr additive="base">
                                        <p:cTn id="13" dur="5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4">
                                            <p:txEl>
                                              <p:pRg st="1" end="1"/>
                                            </p:txEl>
                                          </p:spTgt>
                                        </p:tgtEl>
                                        <p:attrNameLst>
                                          <p:attrName>style.visibility</p:attrName>
                                        </p:attrNameLst>
                                      </p:cBhvr>
                                      <p:to>
                                        <p:strVal val="visible"/>
                                      </p:to>
                                    </p:set>
                                    <p:anim calcmode="lin" valueType="num">
                                      <p:cBhvr additive="base">
                                        <p:cTn id="19" dur="500" fill="hold"/>
                                        <p:tgtEl>
                                          <p:spTgt spid="1536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4">
                                            <p:txEl>
                                              <p:pRg st="2" end="2"/>
                                            </p:txEl>
                                          </p:spTgt>
                                        </p:tgtEl>
                                        <p:attrNameLst>
                                          <p:attrName>style.visibility</p:attrName>
                                        </p:attrNameLst>
                                      </p:cBhvr>
                                      <p:to>
                                        <p:strVal val="visible"/>
                                      </p:to>
                                    </p:set>
                                    <p:anim calcmode="lin" valueType="num">
                                      <p:cBhvr additive="base">
                                        <p:cTn id="25" dur="500" fill="hold"/>
                                        <p:tgtEl>
                                          <p:spTgt spid="1536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4">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364">
                                            <p:txEl>
                                              <p:pRg st="3" end="3"/>
                                            </p:txEl>
                                          </p:spTgt>
                                        </p:tgtEl>
                                        <p:attrNameLst>
                                          <p:attrName>style.visibility</p:attrName>
                                        </p:attrNameLst>
                                      </p:cBhvr>
                                      <p:to>
                                        <p:strVal val="visible"/>
                                      </p:to>
                                    </p:set>
                                    <p:anim calcmode="lin" valueType="num">
                                      <p:cBhvr additive="base">
                                        <p:cTn id="29" dur="500" fill="hold"/>
                                        <p:tgtEl>
                                          <p:spTgt spid="1536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364">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364">
                                            <p:txEl>
                                              <p:pRg st="4" end="4"/>
                                            </p:txEl>
                                          </p:spTgt>
                                        </p:tgtEl>
                                        <p:attrNameLst>
                                          <p:attrName>style.visibility</p:attrName>
                                        </p:attrNameLst>
                                      </p:cBhvr>
                                      <p:to>
                                        <p:strVal val="visible"/>
                                      </p:to>
                                    </p:set>
                                    <p:anim calcmode="lin" valueType="num">
                                      <p:cBhvr additive="base">
                                        <p:cTn id="33" dur="500" fill="hold"/>
                                        <p:tgtEl>
                                          <p:spTgt spid="1536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53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364">
                                            <p:txEl>
                                              <p:pRg st="5" end="5"/>
                                            </p:txEl>
                                          </p:spTgt>
                                        </p:tgtEl>
                                        <p:attrNameLst>
                                          <p:attrName>style.visibility</p:attrName>
                                        </p:attrNameLst>
                                      </p:cBhvr>
                                      <p:to>
                                        <p:strVal val="visible"/>
                                      </p:to>
                                    </p:set>
                                    <p:anim calcmode="lin" valueType="num">
                                      <p:cBhvr additive="base">
                                        <p:cTn id="39" dur="500" fill="hold"/>
                                        <p:tgtEl>
                                          <p:spTgt spid="15364">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36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536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EE819F6B-DDD0-4F9C-AEEC-5FDE04A50CBA}"/>
              </a:ext>
            </a:extLst>
          </p:cNvPr>
          <p:cNvSpPr>
            <a:spLocks noGrp="1" noChangeArrowheads="1"/>
          </p:cNvSpPr>
          <p:nvPr>
            <p:ph type="title"/>
          </p:nvPr>
        </p:nvSpPr>
        <p:spPr/>
        <p:txBody>
          <a:bodyPr/>
          <a:lstStyle/>
          <a:p>
            <a:r>
              <a:rPr lang="en-US" altLang="en-US"/>
              <a:t>DON’T PUNCH THE VISE</a:t>
            </a:r>
          </a:p>
        </p:txBody>
      </p:sp>
      <p:sp>
        <p:nvSpPr>
          <p:cNvPr id="39939" name="Text Placeholder 2">
            <a:extLst>
              <a:ext uri="{FF2B5EF4-FFF2-40B4-BE49-F238E27FC236}">
                <a16:creationId xmlns:a16="http://schemas.microsoft.com/office/drawing/2014/main" id="{26985EBE-F193-4D45-A597-829183841CDF}"/>
              </a:ext>
            </a:extLst>
          </p:cNvPr>
          <p:cNvSpPr>
            <a:spLocks noGrp="1" noChangeArrowheads="1"/>
          </p:cNvSpPr>
          <p:nvPr>
            <p:ph type="body" sz="half" idx="1"/>
          </p:nvPr>
        </p:nvSpPr>
        <p:spPr>
          <a:xfrm>
            <a:off x="457200" y="1600200"/>
            <a:ext cx="3657600" cy="4525963"/>
          </a:xfrm>
        </p:spPr>
        <p:txBody>
          <a:bodyPr/>
          <a:lstStyle/>
          <a:p>
            <a:r>
              <a:rPr lang="en-US" altLang="en-US"/>
              <a:t>“Listen” to the sound of the cut</a:t>
            </a:r>
          </a:p>
          <a:p>
            <a:pPr lvl="1"/>
            <a:r>
              <a:rPr lang="en-US" altLang="en-US"/>
              <a:t>The pitch changes as you get closer to finishing</a:t>
            </a:r>
          </a:p>
          <a:p>
            <a:r>
              <a:rPr lang="en-US" altLang="en-US"/>
              <a:t>DO NOT punch the vise</a:t>
            </a:r>
          </a:p>
        </p:txBody>
      </p:sp>
      <p:pic>
        <p:nvPicPr>
          <p:cNvPr id="39940" name="Picture 4">
            <a:extLst>
              <a:ext uri="{FF2B5EF4-FFF2-40B4-BE49-F238E27FC236}">
                <a16:creationId xmlns:a16="http://schemas.microsoft.com/office/drawing/2014/main" id="{C3721EE9-5337-4A12-B308-DE25D5C64C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6002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B4F555A-30C2-C4C7-5E5B-7D656339176A}"/>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B6D32D23-8A72-485A-B5CF-54F108503347}"/>
              </a:ext>
            </a:extLst>
          </p:cNvPr>
          <p:cNvSpPr>
            <a:spLocks noGrp="1" noChangeArrowheads="1"/>
          </p:cNvSpPr>
          <p:nvPr>
            <p:ph type="title"/>
          </p:nvPr>
        </p:nvSpPr>
        <p:spPr/>
        <p:txBody>
          <a:bodyPr/>
          <a:lstStyle/>
          <a:p>
            <a:r>
              <a:rPr lang="en-CA" altLang="en-US"/>
              <a:t>BEHAVIOUR</a:t>
            </a:r>
            <a:endParaRPr lang="en-US" altLang="en-US"/>
          </a:p>
        </p:txBody>
      </p:sp>
      <p:sp>
        <p:nvSpPr>
          <p:cNvPr id="4099" name="Content Placeholder 2">
            <a:extLst>
              <a:ext uri="{FF2B5EF4-FFF2-40B4-BE49-F238E27FC236}">
                <a16:creationId xmlns:a16="http://schemas.microsoft.com/office/drawing/2014/main" id="{93A7FE73-82B1-452B-82B5-625E24FA66C4}"/>
              </a:ext>
            </a:extLst>
          </p:cNvPr>
          <p:cNvSpPr>
            <a:spLocks noGrp="1"/>
          </p:cNvSpPr>
          <p:nvPr>
            <p:ph idx="1"/>
          </p:nvPr>
        </p:nvSpPr>
        <p:spPr/>
        <p:txBody>
          <a:bodyPr/>
          <a:lstStyle/>
          <a:p>
            <a:pPr>
              <a:defRPr/>
            </a:pPr>
            <a:r>
              <a:rPr lang="en-CA" altLang="en-US" dirty="0"/>
              <a:t>NO UNNECESSARY NOISE	</a:t>
            </a:r>
          </a:p>
          <a:p>
            <a:pPr lvl="1">
              <a:defRPr/>
            </a:pPr>
            <a:r>
              <a:rPr lang="en-CA" altLang="en-US" dirty="0"/>
              <a:t>We need to hear what’s going on</a:t>
            </a:r>
          </a:p>
          <a:p>
            <a:pPr lvl="1">
              <a:defRPr/>
            </a:pPr>
            <a:r>
              <a:rPr lang="en-CA" altLang="en-US" dirty="0"/>
              <a:t>Machines: “good” sounds and “bad” sounds</a:t>
            </a:r>
          </a:p>
          <a:p>
            <a:pPr marL="0" indent="0" algn="ctr">
              <a:buFontTx/>
              <a:buNone/>
              <a:defRPr/>
            </a:pPr>
            <a:endParaRPr lang="en-CA" altLang="en-US" dirty="0"/>
          </a:p>
          <a:p>
            <a:pPr>
              <a:defRPr/>
            </a:pPr>
            <a:r>
              <a:rPr lang="en-CA" altLang="en-US" dirty="0"/>
              <a:t>PAY ATTENTION TO OTHERS</a:t>
            </a:r>
          </a:p>
          <a:p>
            <a:pPr lvl="1">
              <a:defRPr/>
            </a:pPr>
            <a:r>
              <a:rPr lang="en-CA" altLang="en-US" dirty="0"/>
              <a:t>They might not pay attention to you</a:t>
            </a:r>
          </a:p>
        </p:txBody>
      </p:sp>
      <p:sp>
        <p:nvSpPr>
          <p:cNvPr id="3" name="Rectangle 2">
            <a:extLst>
              <a:ext uri="{FF2B5EF4-FFF2-40B4-BE49-F238E27FC236}">
                <a16:creationId xmlns:a16="http://schemas.microsoft.com/office/drawing/2014/main" id="{58C82C11-FC63-14B2-88FE-00CE975B99C1}"/>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52624441-0D6A-470C-A0E2-21B019C4F4D1}"/>
              </a:ext>
            </a:extLst>
          </p:cNvPr>
          <p:cNvSpPr>
            <a:spLocks noGrp="1" noChangeArrowheads="1"/>
          </p:cNvSpPr>
          <p:nvPr>
            <p:ph type="title"/>
          </p:nvPr>
        </p:nvSpPr>
        <p:spPr/>
        <p:txBody>
          <a:bodyPr/>
          <a:lstStyle/>
          <a:p>
            <a:r>
              <a:rPr lang="en-US" altLang="en-US"/>
              <a:t>HACKSAW</a:t>
            </a:r>
          </a:p>
        </p:txBody>
      </p:sp>
      <p:sp>
        <p:nvSpPr>
          <p:cNvPr id="40963" name="Text Placeholder 2">
            <a:extLst>
              <a:ext uri="{FF2B5EF4-FFF2-40B4-BE49-F238E27FC236}">
                <a16:creationId xmlns:a16="http://schemas.microsoft.com/office/drawing/2014/main" id="{BF6FE91B-E6E1-4F4F-802B-1069F66B999D}"/>
              </a:ext>
            </a:extLst>
          </p:cNvPr>
          <p:cNvSpPr>
            <a:spLocks noGrp="1" noChangeArrowheads="1"/>
          </p:cNvSpPr>
          <p:nvPr>
            <p:ph type="body" sz="half" idx="1"/>
          </p:nvPr>
        </p:nvSpPr>
        <p:spPr>
          <a:xfrm>
            <a:off x="457200" y="1600200"/>
            <a:ext cx="3429000" cy="4525963"/>
          </a:xfrm>
        </p:spPr>
        <p:txBody>
          <a:bodyPr/>
          <a:lstStyle/>
          <a:p>
            <a:r>
              <a:rPr lang="en-US" altLang="en-US"/>
              <a:t>A Hacksaw is a ONE-MAN tool</a:t>
            </a:r>
          </a:p>
          <a:p>
            <a:r>
              <a:rPr lang="en-US" altLang="en-US"/>
              <a:t>“How do I stop this from bleeding?”</a:t>
            </a:r>
          </a:p>
        </p:txBody>
      </p:sp>
      <p:pic>
        <p:nvPicPr>
          <p:cNvPr id="40964" name="Picture 4">
            <a:extLst>
              <a:ext uri="{FF2B5EF4-FFF2-40B4-BE49-F238E27FC236}">
                <a16:creationId xmlns:a16="http://schemas.microsoft.com/office/drawing/2014/main" id="{F94C99A7-0567-4285-9525-8F6C89D0BF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436688"/>
            <a:ext cx="508317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B440B62-F11B-78FC-A2DE-BB70A1056DC6}"/>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61EB0CF-76EC-43D2-A602-FEB4FF8BD953}"/>
              </a:ext>
            </a:extLst>
          </p:cNvPr>
          <p:cNvSpPr>
            <a:spLocks noGrp="1" noChangeArrowheads="1"/>
          </p:cNvSpPr>
          <p:nvPr>
            <p:ph type="title"/>
          </p:nvPr>
        </p:nvSpPr>
        <p:spPr>
          <a:xfrm>
            <a:off x="457200" y="2209800"/>
            <a:ext cx="8229600" cy="1143000"/>
          </a:xfrm>
        </p:spPr>
        <p:txBody>
          <a:bodyPr/>
          <a:lstStyle/>
          <a:p>
            <a:r>
              <a:rPr lang="en-US" altLang="en-US" sz="8000"/>
              <a:t>INTERMISSION</a:t>
            </a:r>
          </a:p>
        </p:txBody>
      </p:sp>
      <p:sp>
        <p:nvSpPr>
          <p:cNvPr id="41987" name="Text Placeholder 2">
            <a:extLst>
              <a:ext uri="{FF2B5EF4-FFF2-40B4-BE49-F238E27FC236}">
                <a16:creationId xmlns:a16="http://schemas.microsoft.com/office/drawing/2014/main" id="{AF4455D8-D862-4F88-9BE0-84AD7B08115B}"/>
              </a:ext>
            </a:extLst>
          </p:cNvPr>
          <p:cNvSpPr>
            <a:spLocks noGrp="1" noChangeArrowheads="1"/>
          </p:cNvSpPr>
          <p:nvPr>
            <p:ph type="body" sz="half" idx="1"/>
          </p:nvPr>
        </p:nvSpPr>
        <p:spPr>
          <a:xfrm>
            <a:off x="0" y="3521075"/>
            <a:ext cx="9144000" cy="1477963"/>
          </a:xfrm>
        </p:spPr>
        <p:txBody>
          <a:bodyPr/>
          <a:lstStyle/>
          <a:p>
            <a:pPr marL="0" indent="0" algn="ctr">
              <a:buFontTx/>
              <a:buNone/>
            </a:pPr>
            <a:r>
              <a:rPr lang="en-US" altLang="en-US"/>
              <a:t>Hey: Mr. Wellwood: Do something else for a bit</a:t>
            </a:r>
          </a:p>
          <a:p>
            <a:pPr marL="0" indent="0" algn="ctr">
              <a:buFontTx/>
              <a:buNone/>
            </a:pPr>
            <a:r>
              <a:rPr lang="en-US" altLang="en-US" i="1"/>
              <a:t>- lots of love, Mr. Wellwood</a:t>
            </a:r>
          </a:p>
        </p:txBody>
      </p:sp>
    </p:spTree>
  </p:cSld>
  <p:clrMapOvr>
    <a:masterClrMapping/>
  </p:clrMapOvr>
  <p:transition>
    <p:wip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6" descr="Image result for jewelry saw">
            <a:extLst>
              <a:ext uri="{FF2B5EF4-FFF2-40B4-BE49-F238E27FC236}">
                <a16:creationId xmlns:a16="http://schemas.microsoft.com/office/drawing/2014/main" id="{4FABB2D2-DB6A-4FB0-BF14-06D335957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98177">
            <a:off x="4762500" y="1603375"/>
            <a:ext cx="430530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83B30E8B-3FC6-4FBB-8561-C1270C3B2AED}"/>
              </a:ext>
            </a:extLst>
          </p:cNvPr>
          <p:cNvSpPr>
            <a:spLocks noGrp="1" noChangeArrowheads="1"/>
          </p:cNvSpPr>
          <p:nvPr>
            <p:ph type="title"/>
          </p:nvPr>
        </p:nvSpPr>
        <p:spPr/>
        <p:txBody>
          <a:bodyPr/>
          <a:lstStyle/>
          <a:p>
            <a:pPr eaLnBrk="1" hangingPunct="1"/>
            <a:r>
              <a:rPr lang="en-US" altLang="en-US"/>
              <a:t>JEWELRY SAW</a:t>
            </a:r>
          </a:p>
        </p:txBody>
      </p:sp>
      <p:sp>
        <p:nvSpPr>
          <p:cNvPr id="15364" name="Rectangle 3">
            <a:extLst>
              <a:ext uri="{FF2B5EF4-FFF2-40B4-BE49-F238E27FC236}">
                <a16:creationId xmlns:a16="http://schemas.microsoft.com/office/drawing/2014/main" id="{92F8A158-AD38-4C41-BAFD-B8CAAC3B60E5}"/>
              </a:ext>
            </a:extLst>
          </p:cNvPr>
          <p:cNvSpPr>
            <a:spLocks noGrp="1" noChangeArrowheads="1"/>
          </p:cNvSpPr>
          <p:nvPr>
            <p:ph type="body" sz="half" idx="1"/>
          </p:nvPr>
        </p:nvSpPr>
        <p:spPr>
          <a:xfrm>
            <a:off x="533400" y="1493838"/>
            <a:ext cx="5334000" cy="4525962"/>
          </a:xfrm>
        </p:spPr>
        <p:txBody>
          <a:bodyPr/>
          <a:lstStyle/>
          <a:p>
            <a:pPr eaLnBrk="1" hangingPunct="1"/>
            <a:r>
              <a:rPr lang="en-CA" altLang="en-US" sz="2800" dirty="0"/>
              <a:t>AWESOME for tiny, delicate cutting</a:t>
            </a:r>
          </a:p>
          <a:p>
            <a:pPr eaLnBrk="1" hangingPunct="1"/>
            <a:r>
              <a:rPr lang="en-CA" altLang="en-US" sz="2800" dirty="0"/>
              <a:t>BABY the blade!</a:t>
            </a:r>
          </a:p>
          <a:p>
            <a:pPr lvl="1" eaLnBrk="1" hangingPunct="1"/>
            <a:r>
              <a:rPr lang="en-CA" altLang="en-US" sz="2400" dirty="0"/>
              <a:t>CUT SLOW and use PRESSURE</a:t>
            </a:r>
          </a:p>
          <a:p>
            <a:pPr lvl="1" eaLnBrk="1" hangingPunct="1"/>
            <a:r>
              <a:rPr lang="en-US" altLang="en-US" sz="2400" dirty="0"/>
              <a:t>FAST = HEAT = DULL BLADE!</a:t>
            </a:r>
          </a:p>
          <a:p>
            <a:pPr eaLnBrk="1" hangingPunct="1"/>
            <a:endParaRPr lang="en-US" altLang="en-US" sz="2800" dirty="0"/>
          </a:p>
          <a:p>
            <a:pPr eaLnBrk="1" hangingPunct="1"/>
            <a:r>
              <a:rPr lang="en-US" altLang="en-US" sz="2800" dirty="0"/>
              <a:t>TEETH point TOWARDS the handle</a:t>
            </a:r>
          </a:p>
          <a:p>
            <a:pPr eaLnBrk="1" hangingPunct="1"/>
            <a:r>
              <a:rPr lang="en-US" altLang="en-US" sz="2800" b="1" dirty="0">
                <a:solidFill>
                  <a:srgbClr val="FF0000"/>
                </a:solidFill>
              </a:rPr>
              <a:t>WEAR EYE PROTECTION</a:t>
            </a:r>
          </a:p>
          <a:p>
            <a:pPr eaLnBrk="1" hangingPunct="1"/>
            <a:endParaRPr lang="en-US" altLang="en-US" sz="2800" dirty="0"/>
          </a:p>
        </p:txBody>
      </p:sp>
      <p:sp>
        <p:nvSpPr>
          <p:cNvPr id="2" name="Rectangle 1">
            <a:extLst>
              <a:ext uri="{FF2B5EF4-FFF2-40B4-BE49-F238E27FC236}">
                <a16:creationId xmlns:a16="http://schemas.microsoft.com/office/drawing/2014/main" id="{85087E9D-059B-F0F0-B722-E8015CB8C6CD}"/>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4">
                                            <p:txEl>
                                              <p:pRg st="0" end="0"/>
                                            </p:txEl>
                                          </p:spTgt>
                                        </p:tgtEl>
                                        <p:attrNameLst>
                                          <p:attrName>style.visibility</p:attrName>
                                        </p:attrNameLst>
                                      </p:cBhvr>
                                      <p:to>
                                        <p:strVal val="visible"/>
                                      </p:to>
                                    </p:set>
                                    <p:anim calcmode="lin" valueType="num">
                                      <p:cBhvr additive="base">
                                        <p:cTn id="13" dur="5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4">
                                            <p:txEl>
                                              <p:pRg st="1" end="1"/>
                                            </p:txEl>
                                          </p:spTgt>
                                        </p:tgtEl>
                                        <p:attrNameLst>
                                          <p:attrName>style.visibility</p:attrName>
                                        </p:attrNameLst>
                                      </p:cBhvr>
                                      <p:to>
                                        <p:strVal val="visible"/>
                                      </p:to>
                                    </p:set>
                                    <p:anim calcmode="lin" valueType="num">
                                      <p:cBhvr additive="base">
                                        <p:cTn id="19" dur="500" fill="hold"/>
                                        <p:tgtEl>
                                          <p:spTgt spid="1536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364">
                                            <p:txEl>
                                              <p:pRg st="2" end="2"/>
                                            </p:txEl>
                                          </p:spTgt>
                                        </p:tgtEl>
                                        <p:attrNameLst>
                                          <p:attrName>style.visibility</p:attrName>
                                        </p:attrNameLst>
                                      </p:cBhvr>
                                      <p:to>
                                        <p:strVal val="visible"/>
                                      </p:to>
                                    </p:set>
                                    <p:anim calcmode="lin" valueType="num">
                                      <p:cBhvr additive="base">
                                        <p:cTn id="23" dur="500" fill="hold"/>
                                        <p:tgtEl>
                                          <p:spTgt spid="1536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364">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364">
                                            <p:txEl>
                                              <p:pRg st="3" end="3"/>
                                            </p:txEl>
                                          </p:spTgt>
                                        </p:tgtEl>
                                        <p:attrNameLst>
                                          <p:attrName>style.visibility</p:attrName>
                                        </p:attrNameLst>
                                      </p:cBhvr>
                                      <p:to>
                                        <p:strVal val="visible"/>
                                      </p:to>
                                    </p:set>
                                    <p:anim calcmode="lin" valueType="num">
                                      <p:cBhvr additive="base">
                                        <p:cTn id="27" dur="500" fill="hold"/>
                                        <p:tgtEl>
                                          <p:spTgt spid="1536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3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364">
                                            <p:txEl>
                                              <p:pRg st="5" end="5"/>
                                            </p:txEl>
                                          </p:spTgt>
                                        </p:tgtEl>
                                        <p:attrNameLst>
                                          <p:attrName>style.visibility</p:attrName>
                                        </p:attrNameLst>
                                      </p:cBhvr>
                                      <p:to>
                                        <p:strVal val="visible"/>
                                      </p:to>
                                    </p:set>
                                    <p:anim calcmode="lin" valueType="num">
                                      <p:cBhvr additive="base">
                                        <p:cTn id="33" dur="500" fill="hold"/>
                                        <p:tgtEl>
                                          <p:spTgt spid="1536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536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364">
                                            <p:txEl>
                                              <p:pRg st="6" end="6"/>
                                            </p:txEl>
                                          </p:spTgt>
                                        </p:tgtEl>
                                        <p:attrNameLst>
                                          <p:attrName>style.visibility</p:attrName>
                                        </p:attrNameLst>
                                      </p:cBhvr>
                                      <p:to>
                                        <p:strVal val="visible"/>
                                      </p:to>
                                    </p:set>
                                    <p:anim calcmode="lin" valueType="num">
                                      <p:cBhvr additive="base">
                                        <p:cTn id="39" dur="500" fill="hold"/>
                                        <p:tgtEl>
                                          <p:spTgt spid="1536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36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5364"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a:extLst>
              <a:ext uri="{FF2B5EF4-FFF2-40B4-BE49-F238E27FC236}">
                <a16:creationId xmlns:a16="http://schemas.microsoft.com/office/drawing/2014/main" id="{34AC751A-3905-4B40-A0EE-E4D1EA55F2B3}"/>
              </a:ext>
            </a:extLst>
          </p:cNvPr>
          <p:cNvSpPr>
            <a:spLocks noGrp="1" noChangeArrowheads="1"/>
          </p:cNvSpPr>
          <p:nvPr>
            <p:ph type="title"/>
          </p:nvPr>
        </p:nvSpPr>
        <p:spPr>
          <a:xfrm>
            <a:off x="457200" y="274638"/>
            <a:ext cx="5330825" cy="1143000"/>
          </a:xfrm>
        </p:spPr>
        <p:txBody>
          <a:bodyPr/>
          <a:lstStyle/>
          <a:p>
            <a:pPr eaLnBrk="1" hangingPunct="1"/>
            <a:r>
              <a:rPr lang="en-US" altLang="en-US"/>
              <a:t>FILE</a:t>
            </a:r>
          </a:p>
        </p:txBody>
      </p:sp>
      <p:sp>
        <p:nvSpPr>
          <p:cNvPr id="17412" name="Rectangle 3">
            <a:extLst>
              <a:ext uri="{FF2B5EF4-FFF2-40B4-BE49-F238E27FC236}">
                <a16:creationId xmlns:a16="http://schemas.microsoft.com/office/drawing/2014/main" id="{E2DAFFB5-7376-499E-8F2A-DD21176E55A0}"/>
              </a:ext>
            </a:extLst>
          </p:cNvPr>
          <p:cNvSpPr>
            <a:spLocks noGrp="1" noChangeArrowheads="1"/>
          </p:cNvSpPr>
          <p:nvPr>
            <p:ph type="body" sz="half" idx="1"/>
          </p:nvPr>
        </p:nvSpPr>
        <p:spPr>
          <a:xfrm>
            <a:off x="457200" y="1600200"/>
            <a:ext cx="5029200" cy="4525963"/>
          </a:xfrm>
        </p:spPr>
        <p:txBody>
          <a:bodyPr/>
          <a:lstStyle/>
          <a:p>
            <a:pPr eaLnBrk="1" hangingPunct="1"/>
            <a:r>
              <a:rPr lang="en-US" altLang="en-US" sz="2800" dirty="0"/>
              <a:t>For SHAPING metal</a:t>
            </a:r>
          </a:p>
          <a:p>
            <a:pPr eaLnBrk="1" hangingPunct="1"/>
            <a:endParaRPr lang="en-US" altLang="en-US" sz="2800" dirty="0"/>
          </a:p>
          <a:p>
            <a:pPr eaLnBrk="1" hangingPunct="1"/>
            <a:r>
              <a:rPr lang="en-US" altLang="en-US" sz="2800" dirty="0"/>
              <a:t>EASILY dulled, chipped or broken!</a:t>
            </a:r>
          </a:p>
          <a:p>
            <a:pPr lvl="1" eaLnBrk="1" hangingPunct="1"/>
            <a:r>
              <a:rPr lang="en-US" altLang="en-US" sz="2400" dirty="0"/>
              <a:t>Be GENTLE!!!</a:t>
            </a:r>
          </a:p>
          <a:p>
            <a:pPr lvl="1" eaLnBrk="1" hangingPunct="1"/>
            <a:r>
              <a:rPr lang="en-US" altLang="en-US" sz="2400" dirty="0"/>
              <a:t>DO NOT bang together or against anything</a:t>
            </a:r>
          </a:p>
          <a:p>
            <a:pPr lvl="1" eaLnBrk="1" hangingPunct="1"/>
            <a:r>
              <a:rPr lang="en-US" altLang="en-US" dirty="0"/>
              <a:t>Works on PUSH stroke only</a:t>
            </a:r>
          </a:p>
          <a:p>
            <a:pPr eaLnBrk="1" hangingPunct="1"/>
            <a:endParaRPr lang="en-US" altLang="en-US" sz="2800" dirty="0"/>
          </a:p>
          <a:p>
            <a:pPr eaLnBrk="1" hangingPunct="1"/>
            <a:endParaRPr lang="en-US" altLang="en-US" sz="2800" dirty="0"/>
          </a:p>
        </p:txBody>
      </p:sp>
      <p:pic>
        <p:nvPicPr>
          <p:cNvPr id="44036" name="Content Placeholder 2">
            <a:extLst>
              <a:ext uri="{FF2B5EF4-FFF2-40B4-BE49-F238E27FC236}">
                <a16:creationId xmlns:a16="http://schemas.microsoft.com/office/drawing/2014/main" id="{FCB801B7-780E-4217-B591-3EADFFDD807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88025" y="152400"/>
            <a:ext cx="2822575" cy="6492875"/>
          </a:xfrm>
        </p:spPr>
      </p:pic>
      <p:sp>
        <p:nvSpPr>
          <p:cNvPr id="5" name="Rectangle 4">
            <a:extLst>
              <a:ext uri="{FF2B5EF4-FFF2-40B4-BE49-F238E27FC236}">
                <a16:creationId xmlns:a16="http://schemas.microsoft.com/office/drawing/2014/main" id="{F89FA329-1BD8-4341-BEE0-2D8C38884D33}"/>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ppt_x"/>
                                          </p:val>
                                        </p:tav>
                                        <p:tav tm="100000">
                                          <p:val>
                                            <p:strVal val="#ppt_x"/>
                                          </p:val>
                                        </p:tav>
                                      </p:tavLst>
                                    </p:anim>
                                    <p:anim calcmode="lin" valueType="num">
                                      <p:cBhvr additive="base">
                                        <p:cTn id="8"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2">
                                            <p:txEl>
                                              <p:pRg st="0" end="0"/>
                                            </p:txEl>
                                          </p:spTgt>
                                        </p:tgtEl>
                                        <p:attrNameLst>
                                          <p:attrName>style.visibility</p:attrName>
                                        </p:attrNameLst>
                                      </p:cBhvr>
                                      <p:to>
                                        <p:strVal val="visible"/>
                                      </p:to>
                                    </p:set>
                                    <p:anim calcmode="lin" valueType="num">
                                      <p:cBhvr additive="base">
                                        <p:cTn id="13" dur="500" fill="hold"/>
                                        <p:tgtEl>
                                          <p:spTgt spid="174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2">
                                            <p:txEl>
                                              <p:pRg st="2" end="2"/>
                                            </p:txEl>
                                          </p:spTgt>
                                        </p:tgtEl>
                                        <p:attrNameLst>
                                          <p:attrName>style.visibility</p:attrName>
                                        </p:attrNameLst>
                                      </p:cBhvr>
                                      <p:to>
                                        <p:strVal val="visible"/>
                                      </p:to>
                                    </p:set>
                                    <p:anim calcmode="lin" valueType="num">
                                      <p:cBhvr additive="base">
                                        <p:cTn id="19" dur="500" fill="hold"/>
                                        <p:tgtEl>
                                          <p:spTgt spid="174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412">
                                            <p:txEl>
                                              <p:pRg st="3" end="3"/>
                                            </p:txEl>
                                          </p:spTgt>
                                        </p:tgtEl>
                                        <p:attrNameLst>
                                          <p:attrName>style.visibility</p:attrName>
                                        </p:attrNameLst>
                                      </p:cBhvr>
                                      <p:to>
                                        <p:strVal val="visible"/>
                                      </p:to>
                                    </p:set>
                                    <p:anim calcmode="lin" valueType="num">
                                      <p:cBhvr additive="base">
                                        <p:cTn id="23" dur="500" fill="hold"/>
                                        <p:tgtEl>
                                          <p:spTgt spid="1741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41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412">
                                            <p:txEl>
                                              <p:pRg st="4" end="4"/>
                                            </p:txEl>
                                          </p:spTgt>
                                        </p:tgtEl>
                                        <p:attrNameLst>
                                          <p:attrName>style.visibility</p:attrName>
                                        </p:attrNameLst>
                                      </p:cBhvr>
                                      <p:to>
                                        <p:strVal val="visible"/>
                                      </p:to>
                                    </p:set>
                                    <p:anim calcmode="lin" valueType="num">
                                      <p:cBhvr additive="base">
                                        <p:cTn id="27" dur="500" fill="hold"/>
                                        <p:tgtEl>
                                          <p:spTgt spid="1741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41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412">
                                            <p:txEl>
                                              <p:pRg st="5" end="5"/>
                                            </p:txEl>
                                          </p:spTgt>
                                        </p:tgtEl>
                                        <p:attrNameLst>
                                          <p:attrName>style.visibility</p:attrName>
                                        </p:attrNameLst>
                                      </p:cBhvr>
                                      <p:to>
                                        <p:strVal val="visible"/>
                                      </p:to>
                                    </p:set>
                                    <p:anim calcmode="lin" valueType="num">
                                      <p:cBhvr additive="base">
                                        <p:cTn id="31" dur="500" fill="hold"/>
                                        <p:tgtEl>
                                          <p:spTgt spid="1741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1741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sheet_roller">
            <a:extLst>
              <a:ext uri="{FF2B5EF4-FFF2-40B4-BE49-F238E27FC236}">
                <a16:creationId xmlns:a16="http://schemas.microsoft.com/office/drawing/2014/main" id="{D7C93306-EF86-48A7-9C70-91D9AE65B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62" r="7936"/>
          <a:stretch>
            <a:fillRect/>
          </a:stretch>
        </p:blipFill>
        <p:spPr bwMode="auto">
          <a:xfrm>
            <a:off x="3962400" y="1771650"/>
            <a:ext cx="49895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a:extLst>
              <a:ext uri="{FF2B5EF4-FFF2-40B4-BE49-F238E27FC236}">
                <a16:creationId xmlns:a16="http://schemas.microsoft.com/office/drawing/2014/main" id="{205F75A2-FA23-420D-96B9-0F80E9C8BA55}"/>
              </a:ext>
            </a:extLst>
          </p:cNvPr>
          <p:cNvSpPr>
            <a:spLocks noGrp="1" noChangeArrowheads="1"/>
          </p:cNvSpPr>
          <p:nvPr>
            <p:ph type="title"/>
          </p:nvPr>
        </p:nvSpPr>
        <p:spPr/>
        <p:txBody>
          <a:bodyPr/>
          <a:lstStyle/>
          <a:p>
            <a:pPr eaLnBrk="1" hangingPunct="1"/>
            <a:r>
              <a:rPr lang="en-US" altLang="en-US"/>
              <a:t>SLIP ROLLERS</a:t>
            </a:r>
          </a:p>
        </p:txBody>
      </p:sp>
      <p:sp>
        <p:nvSpPr>
          <p:cNvPr id="18435" name="Rectangle 3">
            <a:extLst>
              <a:ext uri="{FF2B5EF4-FFF2-40B4-BE49-F238E27FC236}">
                <a16:creationId xmlns:a16="http://schemas.microsoft.com/office/drawing/2014/main" id="{536AD25C-2B26-4288-8190-07DEF34279EB}"/>
              </a:ext>
            </a:extLst>
          </p:cNvPr>
          <p:cNvSpPr>
            <a:spLocks noGrp="1" noChangeArrowheads="1"/>
          </p:cNvSpPr>
          <p:nvPr>
            <p:ph type="body" idx="1"/>
          </p:nvPr>
        </p:nvSpPr>
        <p:spPr>
          <a:xfrm>
            <a:off x="457200" y="1600200"/>
            <a:ext cx="4114800" cy="4525963"/>
          </a:xfrm>
        </p:spPr>
        <p:txBody>
          <a:bodyPr/>
          <a:lstStyle/>
          <a:p>
            <a:pPr eaLnBrk="1" hangingPunct="1">
              <a:lnSpc>
                <a:spcPct val="90000"/>
              </a:lnSpc>
            </a:pPr>
            <a:r>
              <a:rPr lang="en-US" altLang="en-US"/>
              <a:t>For curving sheet metal ONLY</a:t>
            </a:r>
          </a:p>
          <a:p>
            <a:pPr eaLnBrk="1" hangingPunct="1">
              <a:lnSpc>
                <a:spcPct val="90000"/>
              </a:lnSpc>
            </a:pPr>
            <a:r>
              <a:rPr lang="en-US" altLang="en-US"/>
              <a:t>BABY the rollers</a:t>
            </a:r>
          </a:p>
          <a:p>
            <a:pPr eaLnBrk="1" hangingPunct="1">
              <a:lnSpc>
                <a:spcPct val="90000"/>
              </a:lnSpc>
            </a:pPr>
            <a:r>
              <a:rPr lang="en-US" altLang="en-US"/>
              <a:t>Make sure rollers are parallel or you will make a cone shape</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ppt_x"/>
                                          </p:val>
                                        </p:tav>
                                        <p:tav tm="100000">
                                          <p:val>
                                            <p:strVal val="#ppt_x"/>
                                          </p:val>
                                        </p:tav>
                                      </p:tavLst>
                                    </p:anim>
                                    <p:anim calcmode="lin" valueType="num">
                                      <p:cBhvr additive="base">
                                        <p:cTn id="8"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 calcmode="lin" valueType="num">
                                      <p:cBhvr additive="base">
                                        <p:cTn id="13"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1" end="1"/>
                                            </p:txEl>
                                          </p:spTgt>
                                        </p:tgtEl>
                                        <p:attrNameLst>
                                          <p:attrName>style.visibility</p:attrName>
                                        </p:attrNameLst>
                                      </p:cBhvr>
                                      <p:to>
                                        <p:strVal val="visible"/>
                                      </p:to>
                                    </p:set>
                                    <p:anim calcmode="lin" valueType="num">
                                      <p:cBhvr additive="base">
                                        <p:cTn id="19"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5">
                                            <p:txEl>
                                              <p:pRg st="2" end="2"/>
                                            </p:txEl>
                                          </p:spTgt>
                                        </p:tgtEl>
                                        <p:attrNameLst>
                                          <p:attrName>style.visibility</p:attrName>
                                        </p:attrNameLst>
                                      </p:cBhvr>
                                      <p:to>
                                        <p:strVal val="visible"/>
                                      </p:to>
                                    </p:set>
                                    <p:anim calcmode="lin" valueType="num">
                                      <p:cBhvr additive="base">
                                        <p:cTn id="25"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1843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ECED48E-5809-4F93-916B-B9F9132564D6}"/>
              </a:ext>
            </a:extLst>
          </p:cNvPr>
          <p:cNvSpPr>
            <a:spLocks noGrp="1" noChangeArrowheads="1"/>
          </p:cNvSpPr>
          <p:nvPr>
            <p:ph type="title"/>
          </p:nvPr>
        </p:nvSpPr>
        <p:spPr>
          <a:xfrm>
            <a:off x="457200" y="274638"/>
            <a:ext cx="5715000" cy="1143000"/>
          </a:xfrm>
        </p:spPr>
        <p:txBody>
          <a:bodyPr/>
          <a:lstStyle/>
          <a:p>
            <a:pPr eaLnBrk="1" hangingPunct="1"/>
            <a:r>
              <a:rPr lang="en-US" altLang="en-US"/>
              <a:t>BEAD ROLLER</a:t>
            </a:r>
          </a:p>
        </p:txBody>
      </p:sp>
      <p:sp>
        <p:nvSpPr>
          <p:cNvPr id="19459" name="Rectangle 3">
            <a:extLst>
              <a:ext uri="{FF2B5EF4-FFF2-40B4-BE49-F238E27FC236}">
                <a16:creationId xmlns:a16="http://schemas.microsoft.com/office/drawing/2014/main" id="{E483F832-5A5C-4E9D-8744-46E647DE5615}"/>
              </a:ext>
            </a:extLst>
          </p:cNvPr>
          <p:cNvSpPr>
            <a:spLocks noGrp="1" noChangeArrowheads="1"/>
          </p:cNvSpPr>
          <p:nvPr>
            <p:ph type="body" idx="1"/>
          </p:nvPr>
        </p:nvSpPr>
        <p:spPr>
          <a:xfrm>
            <a:off x="457200" y="1447800"/>
            <a:ext cx="8382000" cy="4525963"/>
          </a:xfrm>
        </p:spPr>
        <p:txBody>
          <a:bodyPr/>
          <a:lstStyle/>
          <a:p>
            <a:pPr eaLnBrk="1" hangingPunct="1"/>
            <a:r>
              <a:rPr lang="en-US" altLang="en-US"/>
              <a:t>For rolling raised beads into sheet metal</a:t>
            </a:r>
          </a:p>
          <a:p>
            <a:pPr eaLnBrk="1" hangingPunct="1"/>
            <a:r>
              <a:rPr lang="en-US" altLang="en-US"/>
              <a:t>For THIN sheet metal</a:t>
            </a:r>
          </a:p>
          <a:p>
            <a:pPr eaLnBrk="1" hangingPunct="1"/>
            <a:r>
              <a:rPr lang="en-US" altLang="en-US"/>
              <a:t>Specific dies for specific purposes</a:t>
            </a:r>
          </a:p>
        </p:txBody>
      </p:sp>
      <p:pic>
        <p:nvPicPr>
          <p:cNvPr id="46084" name="Picture 6" descr="http://www.metalspinners.com/images/02_Detail_Lg.jpg">
            <a:extLst>
              <a:ext uri="{FF2B5EF4-FFF2-40B4-BE49-F238E27FC236}">
                <a16:creationId xmlns:a16="http://schemas.microsoft.com/office/drawing/2014/main" id="{14E7E185-B884-4D70-9044-4276ED64A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0" y="3835400"/>
            <a:ext cx="16367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8" descr="http://www.stevebergent.com/images/parts/mx-004-big.jpg">
            <a:extLst>
              <a:ext uri="{FF2B5EF4-FFF2-40B4-BE49-F238E27FC236}">
                <a16:creationId xmlns:a16="http://schemas.microsoft.com/office/drawing/2014/main" id="{E7B01D88-1A72-4CC8-96E1-BC7626581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5440363"/>
            <a:ext cx="150336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
            <a:extLst>
              <a:ext uri="{FF2B5EF4-FFF2-40B4-BE49-F238E27FC236}">
                <a16:creationId xmlns:a16="http://schemas.microsoft.com/office/drawing/2014/main" id="{D9CD0BDE-C382-4DF3-B89C-6E8C652DC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2550" y="3141663"/>
            <a:ext cx="59817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anim calcmode="lin" valueType="num">
                                      <p:cBhvr additive="base">
                                        <p:cTn id="13"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1" end="1"/>
                                            </p:txEl>
                                          </p:spTgt>
                                        </p:tgtEl>
                                        <p:attrNameLst>
                                          <p:attrName>style.visibility</p:attrName>
                                        </p:attrNameLst>
                                      </p:cBhvr>
                                      <p:to>
                                        <p:strVal val="visible"/>
                                      </p:to>
                                    </p:set>
                                    <p:anim calcmode="lin" valueType="num">
                                      <p:cBhvr additive="base">
                                        <p:cTn id="19"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2" end="2"/>
                                            </p:txEl>
                                          </p:spTgt>
                                        </p:tgtEl>
                                        <p:attrNameLst>
                                          <p:attrName>style.visibility</p:attrName>
                                        </p:attrNameLst>
                                      </p:cBhvr>
                                      <p:to>
                                        <p:strVal val="visible"/>
                                      </p:to>
                                    </p:set>
                                    <p:anim calcmode="lin" valueType="num">
                                      <p:cBhvr additive="base">
                                        <p:cTn id="25"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1945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BAD468-A48D-4C11-A5DA-887D1BF8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667000"/>
            <a:ext cx="67532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itle 1">
            <a:extLst>
              <a:ext uri="{FF2B5EF4-FFF2-40B4-BE49-F238E27FC236}">
                <a16:creationId xmlns:a16="http://schemas.microsoft.com/office/drawing/2014/main" id="{890AF21A-1893-4D78-91FA-D9367F2BFCDF}"/>
              </a:ext>
            </a:extLst>
          </p:cNvPr>
          <p:cNvSpPr>
            <a:spLocks noGrp="1" noChangeArrowheads="1"/>
          </p:cNvSpPr>
          <p:nvPr>
            <p:ph type="title"/>
          </p:nvPr>
        </p:nvSpPr>
        <p:spPr/>
        <p:txBody>
          <a:bodyPr/>
          <a:lstStyle/>
          <a:p>
            <a:r>
              <a:rPr lang="en-CA" altLang="en-US"/>
              <a:t>HOSSFELD BENDER</a:t>
            </a:r>
            <a:endParaRPr lang="en-US" altLang="en-US"/>
          </a:p>
        </p:txBody>
      </p:sp>
      <p:sp>
        <p:nvSpPr>
          <p:cNvPr id="22531" name="Content Placeholder 2">
            <a:extLst>
              <a:ext uri="{FF2B5EF4-FFF2-40B4-BE49-F238E27FC236}">
                <a16:creationId xmlns:a16="http://schemas.microsoft.com/office/drawing/2014/main" id="{8DC73392-F91C-49F0-B40D-92AFD365B0FB}"/>
              </a:ext>
            </a:extLst>
          </p:cNvPr>
          <p:cNvSpPr>
            <a:spLocks noGrp="1" noChangeArrowheads="1"/>
          </p:cNvSpPr>
          <p:nvPr>
            <p:ph idx="1"/>
          </p:nvPr>
        </p:nvSpPr>
        <p:spPr>
          <a:xfrm>
            <a:off x="457200" y="1600200"/>
            <a:ext cx="8001000" cy="4525963"/>
          </a:xfrm>
        </p:spPr>
        <p:txBody>
          <a:bodyPr/>
          <a:lstStyle/>
          <a:p>
            <a:r>
              <a:rPr lang="en-CA" altLang="en-US"/>
              <a:t>AWESOME for bending</a:t>
            </a:r>
          </a:p>
          <a:p>
            <a:pPr lvl="1"/>
            <a:r>
              <a:rPr lang="en-CA" altLang="en-US"/>
              <a:t>Can bend just about anything</a:t>
            </a:r>
          </a:p>
          <a:p>
            <a:r>
              <a:rPr lang="en-CA" altLang="en-US"/>
              <a:t>VERY cool machine</a:t>
            </a:r>
            <a:endParaRPr lang="en-US" alt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anim calcmode="lin" valueType="num">
                                      <p:cBhvr additive="base">
                                        <p:cTn id="13"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 calcmode="lin" valueType="num">
                                      <p:cBhvr additive="base">
                                        <p:cTn id="17"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531">
                                            <p:txEl>
                                              <p:pRg st="2" end="2"/>
                                            </p:txEl>
                                          </p:spTgt>
                                        </p:tgtEl>
                                        <p:attrNameLst>
                                          <p:attrName>style.visibility</p:attrName>
                                        </p:attrNameLst>
                                      </p:cBhvr>
                                      <p:to>
                                        <p:strVal val="visible"/>
                                      </p:to>
                                    </p:set>
                                    <p:anim calcmode="lin" valueType="num">
                                      <p:cBhvr additive="base">
                                        <p:cTn id="23"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253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5059-24C4-F8FF-832B-A8CD47E7D72A}"/>
              </a:ext>
            </a:extLst>
          </p:cNvPr>
          <p:cNvSpPr>
            <a:spLocks noGrp="1"/>
          </p:cNvSpPr>
          <p:nvPr>
            <p:ph type="title"/>
          </p:nvPr>
        </p:nvSpPr>
        <p:spPr/>
        <p:txBody>
          <a:bodyPr/>
          <a:lstStyle/>
          <a:p>
            <a:r>
              <a:rPr lang="en-US" dirty="0"/>
              <a:t>FOR ALL POWER TOOLS</a:t>
            </a:r>
          </a:p>
        </p:txBody>
      </p:sp>
      <p:sp>
        <p:nvSpPr>
          <p:cNvPr id="3" name="Content Placeholder 2">
            <a:extLst>
              <a:ext uri="{FF2B5EF4-FFF2-40B4-BE49-F238E27FC236}">
                <a16:creationId xmlns:a16="http://schemas.microsoft.com/office/drawing/2014/main" id="{44E66A71-3734-F4B5-186A-9D6B6CA95340}"/>
              </a:ext>
            </a:extLst>
          </p:cNvPr>
          <p:cNvSpPr>
            <a:spLocks noGrp="1"/>
          </p:cNvSpPr>
          <p:nvPr>
            <p:ph idx="1"/>
          </p:nvPr>
        </p:nvSpPr>
        <p:spPr/>
        <p:txBody>
          <a:bodyPr/>
          <a:lstStyle/>
          <a:p>
            <a:pPr marL="0" indent="0">
              <a:buNone/>
            </a:pPr>
            <a:r>
              <a:rPr lang="en-US" dirty="0"/>
              <a:t>Stay at least AN ARM’S LENGTH AWAY from the operator!</a:t>
            </a:r>
          </a:p>
          <a:p>
            <a:pPr marL="0" indent="0">
              <a:buNone/>
            </a:pPr>
            <a:endParaRPr lang="en-US" dirty="0"/>
          </a:p>
          <a:p>
            <a:pPr marL="0" indent="0">
              <a:buNone/>
            </a:pPr>
            <a:r>
              <a:rPr lang="en-US" i="1" dirty="0"/>
              <a:t>Give them an “out” if something goes wrong</a:t>
            </a:r>
          </a:p>
        </p:txBody>
      </p:sp>
    </p:spTree>
    <p:extLst>
      <p:ext uri="{BB962C8B-B14F-4D97-AF65-F5344CB8AC3E}">
        <p14:creationId xmlns:p14="http://schemas.microsoft.com/office/powerpoint/2010/main" val="1368648954"/>
      </p:ext>
    </p:extLst>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0" descr="01014b">
            <a:extLst>
              <a:ext uri="{FF2B5EF4-FFF2-40B4-BE49-F238E27FC236}">
                <a16:creationId xmlns:a16="http://schemas.microsoft.com/office/drawing/2014/main" id="{5736F25C-4618-4D87-BFF9-F87653F7586F}"/>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609600" y="4518025"/>
            <a:ext cx="2339975" cy="2339975"/>
          </a:xfrm>
        </p:spPr>
      </p:pic>
      <p:pic>
        <p:nvPicPr>
          <p:cNvPr id="49155" name="Picture 17" descr="Drill%20Press%20machine">
            <a:extLst>
              <a:ext uri="{FF2B5EF4-FFF2-40B4-BE49-F238E27FC236}">
                <a16:creationId xmlns:a16="http://schemas.microsoft.com/office/drawing/2014/main" id="{2FA0DB15-D3D4-4F25-BA76-503495B4917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991225" y="1143000"/>
            <a:ext cx="2847975" cy="5429250"/>
          </a:xfrm>
        </p:spPr>
      </p:pic>
      <p:sp>
        <p:nvSpPr>
          <p:cNvPr id="49156" name="Rectangle 2">
            <a:extLst>
              <a:ext uri="{FF2B5EF4-FFF2-40B4-BE49-F238E27FC236}">
                <a16:creationId xmlns:a16="http://schemas.microsoft.com/office/drawing/2014/main" id="{AD43DF54-EB9A-4AFE-9727-5F67E4E74F33}"/>
              </a:ext>
            </a:extLst>
          </p:cNvPr>
          <p:cNvSpPr>
            <a:spLocks noGrp="1" noChangeArrowheads="1"/>
          </p:cNvSpPr>
          <p:nvPr>
            <p:ph type="title"/>
          </p:nvPr>
        </p:nvSpPr>
        <p:spPr/>
        <p:txBody>
          <a:bodyPr/>
          <a:lstStyle/>
          <a:p>
            <a:pPr algn="l" eaLnBrk="1" hangingPunct="1"/>
            <a:r>
              <a:rPr lang="en-US" altLang="en-US"/>
              <a:t>HAND DRILL &amp; DRILL PRESS</a:t>
            </a:r>
          </a:p>
        </p:txBody>
      </p:sp>
      <p:sp>
        <p:nvSpPr>
          <p:cNvPr id="3077" name="Rectangle 3">
            <a:extLst>
              <a:ext uri="{FF2B5EF4-FFF2-40B4-BE49-F238E27FC236}">
                <a16:creationId xmlns:a16="http://schemas.microsoft.com/office/drawing/2014/main" id="{401A01C0-216C-43FE-A1AD-6CAAF833B1BE}"/>
              </a:ext>
            </a:extLst>
          </p:cNvPr>
          <p:cNvSpPr>
            <a:spLocks noGrp="1" noChangeArrowheads="1"/>
          </p:cNvSpPr>
          <p:nvPr>
            <p:ph type="body" sz="half" idx="1"/>
          </p:nvPr>
        </p:nvSpPr>
        <p:spPr>
          <a:xfrm>
            <a:off x="457200" y="1600200"/>
            <a:ext cx="5638800" cy="4525963"/>
          </a:xfrm>
        </p:spPr>
        <p:txBody>
          <a:bodyPr/>
          <a:lstStyle/>
          <a:p>
            <a:pPr eaLnBrk="1" hangingPunct="1"/>
            <a:r>
              <a:rPr lang="en-US" altLang="en-US"/>
              <a:t>Makes holes</a:t>
            </a:r>
          </a:p>
          <a:p>
            <a:pPr eaLnBrk="1" hangingPunct="1"/>
            <a:r>
              <a:rPr lang="en-US" altLang="en-US"/>
              <a:t>Wear </a:t>
            </a:r>
            <a:r>
              <a:rPr lang="en-US" altLang="en-US" b="1">
                <a:solidFill>
                  <a:srgbClr val="FF0000"/>
                </a:solidFill>
              </a:rPr>
              <a:t>EYE PROTECTION</a:t>
            </a:r>
          </a:p>
          <a:p>
            <a:pPr eaLnBrk="1" hangingPunct="1"/>
            <a:r>
              <a:rPr lang="en-US" altLang="en-US"/>
              <a:t>All material must be </a:t>
            </a:r>
            <a:r>
              <a:rPr lang="en-US" altLang="en-US" b="1">
                <a:solidFill>
                  <a:srgbClr val="FF0000"/>
                </a:solidFill>
              </a:rPr>
              <a:t>CLAMPED DOWN</a:t>
            </a:r>
            <a:endParaRPr lang="en-US" altLang="en-US" sz="2800" b="1">
              <a:solidFill>
                <a:srgbClr val="FF0000"/>
              </a:solidFill>
            </a:endParaRPr>
          </a:p>
        </p:txBody>
      </p:sp>
      <p:sp>
        <p:nvSpPr>
          <p:cNvPr id="6" name="Rectangle 5">
            <a:extLst>
              <a:ext uri="{FF2B5EF4-FFF2-40B4-BE49-F238E27FC236}">
                <a16:creationId xmlns:a16="http://schemas.microsoft.com/office/drawing/2014/main" id="{772515DA-0D99-425C-B6D6-9F0E5EB8543A}"/>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animEffect transition="in" filter="wipe(down)">
                                      <p:cBhvr>
                                        <p:cTn id="7" dur="500"/>
                                        <p:tgtEl>
                                          <p:spTgt spid="307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77">
                                            <p:txEl>
                                              <p:pRg st="1" end="1"/>
                                            </p:txEl>
                                          </p:spTgt>
                                        </p:tgtEl>
                                        <p:attrNameLst>
                                          <p:attrName>style.visibility</p:attrName>
                                        </p:attrNameLst>
                                      </p:cBhvr>
                                      <p:to>
                                        <p:strVal val="visible"/>
                                      </p:to>
                                    </p:set>
                                    <p:animEffect transition="in" filter="wipe(down)">
                                      <p:cBhvr>
                                        <p:cTn id="12" dur="500"/>
                                        <p:tgtEl>
                                          <p:spTgt spid="307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77">
                                            <p:txEl>
                                              <p:pRg st="2" end="2"/>
                                            </p:txEl>
                                          </p:spTgt>
                                        </p:tgtEl>
                                        <p:attrNameLst>
                                          <p:attrName>style.visibility</p:attrName>
                                        </p:attrNameLst>
                                      </p:cBhvr>
                                      <p:to>
                                        <p:strVal val="visible"/>
                                      </p:to>
                                    </p:set>
                                    <p:animEffect transition="in" filter="wipe(down)">
                                      <p:cBhvr>
                                        <p:cTn id="17" dur="500"/>
                                        <p:tgtEl>
                                          <p:spTgt spid="30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D1404B9-DF7F-466C-A07D-7C61B6F8280D}"/>
              </a:ext>
            </a:extLst>
          </p:cNvPr>
          <p:cNvSpPr>
            <a:spLocks noGrp="1" noChangeArrowheads="1"/>
          </p:cNvSpPr>
          <p:nvPr>
            <p:ph type="title"/>
          </p:nvPr>
        </p:nvSpPr>
        <p:spPr/>
        <p:txBody>
          <a:bodyPr/>
          <a:lstStyle/>
          <a:p>
            <a:pPr algn="l" eaLnBrk="1" hangingPunct="1"/>
            <a:r>
              <a:rPr lang="en-US" altLang="en-US"/>
              <a:t>HAND DRILL &amp; DRILL PRESS</a:t>
            </a:r>
            <a:endParaRPr lang="en-US" altLang="en-US" sz="6600"/>
          </a:p>
        </p:txBody>
      </p:sp>
      <p:sp>
        <p:nvSpPr>
          <p:cNvPr id="50179" name="Text Placeholder 2">
            <a:extLst>
              <a:ext uri="{FF2B5EF4-FFF2-40B4-BE49-F238E27FC236}">
                <a16:creationId xmlns:a16="http://schemas.microsoft.com/office/drawing/2014/main" id="{13D372C7-620A-4F6C-99C6-6CEA61458755}"/>
              </a:ext>
            </a:extLst>
          </p:cNvPr>
          <p:cNvSpPr>
            <a:spLocks noGrp="1" noChangeArrowheads="1"/>
          </p:cNvSpPr>
          <p:nvPr>
            <p:ph type="body" sz="half" idx="1"/>
          </p:nvPr>
        </p:nvSpPr>
        <p:spPr>
          <a:xfrm>
            <a:off x="266700" y="1905000"/>
            <a:ext cx="4038600" cy="4525963"/>
          </a:xfrm>
        </p:spPr>
        <p:txBody>
          <a:bodyPr/>
          <a:lstStyle/>
          <a:p>
            <a:r>
              <a:rPr lang="en-US" altLang="en-US" sz="2800"/>
              <a:t>All holes must be </a:t>
            </a:r>
            <a:r>
              <a:rPr lang="en-US" altLang="en-US" sz="2800" b="1">
                <a:solidFill>
                  <a:srgbClr val="FF0000"/>
                </a:solidFill>
              </a:rPr>
              <a:t>CENTER-PUNCHED</a:t>
            </a:r>
          </a:p>
          <a:p>
            <a:pPr eaLnBrk="1" hangingPunct="1"/>
            <a:endParaRPr lang="en-US" altLang="en-US" sz="2800"/>
          </a:p>
          <a:p>
            <a:pPr eaLnBrk="1" hangingPunct="1"/>
            <a:r>
              <a:rPr lang="en-US" altLang="en-US" sz="2800"/>
              <a:t>Any hole bigger than 1/4” must be </a:t>
            </a:r>
            <a:r>
              <a:rPr lang="en-US" altLang="en-US" sz="2800" b="1">
                <a:solidFill>
                  <a:srgbClr val="FF0000"/>
                </a:solidFill>
              </a:rPr>
              <a:t>PRE-DRILLED </a:t>
            </a:r>
            <a:r>
              <a:rPr lang="en-US" altLang="en-US" sz="2400"/>
              <a:t>With a smaller drill bit</a:t>
            </a:r>
          </a:p>
        </p:txBody>
      </p:sp>
      <p:pic>
        <p:nvPicPr>
          <p:cNvPr id="50180" name="Picture 2" descr="http://www.hnsa.org/doc/machinist/img/fig035.jpg">
            <a:extLst>
              <a:ext uri="{FF2B5EF4-FFF2-40B4-BE49-F238E27FC236}">
                <a16:creationId xmlns:a16="http://schemas.microsoft.com/office/drawing/2014/main" id="{DC7DA98C-5CD1-4CCE-B450-912CA04D6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219200"/>
            <a:ext cx="481012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C861DDC-ACD8-DBD0-8E43-8E2AB9590C7C}"/>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F15F4B6-35B6-4DCB-A518-980460F82A8E}"/>
              </a:ext>
            </a:extLst>
          </p:cNvPr>
          <p:cNvSpPr>
            <a:spLocks noGrp="1" noChangeArrowheads="1"/>
          </p:cNvSpPr>
          <p:nvPr>
            <p:ph type="title"/>
          </p:nvPr>
        </p:nvSpPr>
        <p:spPr/>
        <p:txBody>
          <a:bodyPr/>
          <a:lstStyle/>
          <a:p>
            <a:r>
              <a:rPr lang="en-CA" altLang="en-US"/>
              <a:t>ATTIRE</a:t>
            </a:r>
            <a:endParaRPr lang="en-US" altLang="en-US"/>
          </a:p>
        </p:txBody>
      </p:sp>
      <p:sp>
        <p:nvSpPr>
          <p:cNvPr id="3" name="Content Placeholder 2">
            <a:extLst>
              <a:ext uri="{FF2B5EF4-FFF2-40B4-BE49-F238E27FC236}">
                <a16:creationId xmlns:a16="http://schemas.microsoft.com/office/drawing/2014/main" id="{51F97DCB-F373-4128-A5B5-E9F871A46106}"/>
              </a:ext>
            </a:extLst>
          </p:cNvPr>
          <p:cNvSpPr>
            <a:spLocks noGrp="1"/>
          </p:cNvSpPr>
          <p:nvPr>
            <p:ph idx="1"/>
          </p:nvPr>
        </p:nvSpPr>
        <p:spPr>
          <a:xfrm>
            <a:off x="457200" y="1295400"/>
            <a:ext cx="8229600" cy="4525963"/>
          </a:xfrm>
        </p:spPr>
        <p:txBody>
          <a:bodyPr/>
          <a:lstStyle/>
          <a:p>
            <a:pPr>
              <a:defRPr/>
            </a:pPr>
            <a:r>
              <a:rPr lang="en-US" altLang="en-US" dirty="0"/>
              <a:t>NO JEWELRY</a:t>
            </a:r>
          </a:p>
          <a:p>
            <a:pPr lvl="1">
              <a:defRPr/>
            </a:pPr>
            <a:r>
              <a:rPr lang="en-CA" altLang="en-US" dirty="0"/>
              <a:t>Rings, bracelets, necklaces,</a:t>
            </a:r>
          </a:p>
          <a:p>
            <a:pPr marL="457200" lvl="1" indent="0">
              <a:buFontTx/>
              <a:buNone/>
              <a:defRPr/>
            </a:pPr>
            <a:r>
              <a:rPr lang="en-CA" altLang="en-US" dirty="0"/>
              <a:t>   ties, etc.</a:t>
            </a:r>
            <a:endParaRPr lang="en-US" altLang="en-US" dirty="0"/>
          </a:p>
          <a:p>
            <a:pPr>
              <a:defRPr/>
            </a:pPr>
            <a:endParaRPr lang="en-US" altLang="en-US" dirty="0"/>
          </a:p>
          <a:p>
            <a:pPr>
              <a:defRPr/>
            </a:pPr>
            <a:r>
              <a:rPr lang="en-US" altLang="en-US" dirty="0"/>
              <a:t>NO LOOSE CLOTHING</a:t>
            </a:r>
          </a:p>
          <a:p>
            <a:pPr lvl="1">
              <a:defRPr/>
            </a:pPr>
            <a:r>
              <a:rPr lang="en-CA" altLang="en-US" dirty="0"/>
              <a:t>Hoodie strings, baggy clothes, earphones, </a:t>
            </a:r>
            <a:r>
              <a:rPr lang="en-CA" altLang="en-US" dirty="0" err="1"/>
              <a:t>etc</a:t>
            </a:r>
            <a:endParaRPr lang="en-US" altLang="en-US" dirty="0"/>
          </a:p>
        </p:txBody>
      </p:sp>
      <p:pic>
        <p:nvPicPr>
          <p:cNvPr id="6148" name="Picture 7" descr="http://www.mysafetylabels.com/img/lg/L/No-Loose-Clothing-Safety-Label-LB-0385.gif">
            <a:extLst>
              <a:ext uri="{FF2B5EF4-FFF2-40B4-BE49-F238E27FC236}">
                <a16:creationId xmlns:a16="http://schemas.microsoft.com/office/drawing/2014/main" id="{1BE35E96-9943-4A51-9438-A13D730AE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063" y="5105400"/>
            <a:ext cx="34369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2919345-54BC-05D2-DA90-11B02046012A}"/>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CB915A0F-F455-47A0-878F-88B2B38B85BA}"/>
              </a:ext>
            </a:extLst>
          </p:cNvPr>
          <p:cNvSpPr>
            <a:spLocks noGrp="1" noChangeArrowheads="1"/>
          </p:cNvSpPr>
          <p:nvPr>
            <p:ph type="title"/>
          </p:nvPr>
        </p:nvSpPr>
        <p:spPr/>
        <p:txBody>
          <a:bodyPr/>
          <a:lstStyle/>
          <a:p>
            <a:endParaRPr lang="en-US" altLang="en-US"/>
          </a:p>
        </p:txBody>
      </p:sp>
      <p:sp>
        <p:nvSpPr>
          <p:cNvPr id="51203" name="Text Placeholder 2">
            <a:extLst>
              <a:ext uri="{FF2B5EF4-FFF2-40B4-BE49-F238E27FC236}">
                <a16:creationId xmlns:a16="http://schemas.microsoft.com/office/drawing/2014/main" id="{D92E7F37-6E61-4353-8D1A-75451EC2C41D}"/>
              </a:ext>
            </a:extLst>
          </p:cNvPr>
          <p:cNvSpPr>
            <a:spLocks noGrp="1" noChangeArrowheads="1"/>
          </p:cNvSpPr>
          <p:nvPr>
            <p:ph type="body" sz="half" idx="1"/>
          </p:nvPr>
        </p:nvSpPr>
        <p:spPr>
          <a:xfrm>
            <a:off x="457200" y="1600200"/>
            <a:ext cx="3657600" cy="4525963"/>
          </a:xfrm>
        </p:spPr>
        <p:txBody>
          <a:bodyPr/>
          <a:lstStyle/>
          <a:p>
            <a:r>
              <a:rPr lang="en-US" altLang="en-US"/>
              <a:t>DEPTH STOP controls how DEEP you drill!</a:t>
            </a:r>
          </a:p>
          <a:p>
            <a:r>
              <a:rPr lang="en-US" altLang="en-US"/>
              <a:t>(Super handy)</a:t>
            </a:r>
          </a:p>
        </p:txBody>
      </p:sp>
      <p:pic>
        <p:nvPicPr>
          <p:cNvPr id="51204" name="Content Placeholder 5">
            <a:extLst>
              <a:ext uri="{FF2B5EF4-FFF2-40B4-BE49-F238E27FC236}">
                <a16:creationId xmlns:a16="http://schemas.microsoft.com/office/drawing/2014/main" id="{DF660EDD-F3DA-4373-9E4A-A1BB9CB20F6D}"/>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114800" y="274638"/>
            <a:ext cx="4648200" cy="6197600"/>
          </a:xfrm>
        </p:spPr>
      </p:pic>
      <p:sp>
        <p:nvSpPr>
          <p:cNvPr id="51205" name="Content Placeholder 4">
            <a:extLst>
              <a:ext uri="{FF2B5EF4-FFF2-40B4-BE49-F238E27FC236}">
                <a16:creationId xmlns:a16="http://schemas.microsoft.com/office/drawing/2014/main" id="{A7F5ACA5-3ADE-4C51-B058-4E4795841395}"/>
              </a:ext>
            </a:extLst>
          </p:cNvPr>
          <p:cNvSpPr>
            <a:spLocks noGrp="1" noChangeArrowheads="1"/>
          </p:cNvSpPr>
          <p:nvPr>
            <p:ph sz="quarter" idx="3"/>
          </p:nvPr>
        </p:nvSpPr>
        <p:spPr/>
        <p:txBody>
          <a:bodyPr/>
          <a:lstStyle/>
          <a:p>
            <a:endParaRPr lang="en-US" altLang="en-US"/>
          </a:p>
        </p:txBody>
      </p:sp>
      <p:sp>
        <p:nvSpPr>
          <p:cNvPr id="2" name="Rectangle 1">
            <a:extLst>
              <a:ext uri="{FF2B5EF4-FFF2-40B4-BE49-F238E27FC236}">
                <a16:creationId xmlns:a16="http://schemas.microsoft.com/office/drawing/2014/main" id="{46137291-BF32-5A5E-1D30-88FDC1DE67AE}"/>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a:extLst>
              <a:ext uri="{FF2B5EF4-FFF2-40B4-BE49-F238E27FC236}">
                <a16:creationId xmlns:a16="http://schemas.microsoft.com/office/drawing/2014/main" id="{D29CEC86-0C8D-45A5-9F7A-642CFF1AC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725" y="0"/>
            <a:ext cx="40386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A1CBE521-61E4-472D-8E94-C92CEE307E4E}"/>
              </a:ext>
            </a:extLst>
          </p:cNvPr>
          <p:cNvSpPr>
            <a:spLocks noGrp="1" noChangeArrowheads="1"/>
          </p:cNvSpPr>
          <p:nvPr>
            <p:ph type="title"/>
          </p:nvPr>
        </p:nvSpPr>
        <p:spPr>
          <a:xfrm>
            <a:off x="381000" y="274638"/>
            <a:ext cx="8763000" cy="1143000"/>
          </a:xfrm>
        </p:spPr>
        <p:txBody>
          <a:bodyPr/>
          <a:lstStyle/>
          <a:p>
            <a:pPr algn="l" eaLnBrk="1" hangingPunct="1"/>
            <a:r>
              <a:rPr lang="en-US" altLang="en-US" sz="4200"/>
              <a:t>BENCH GRINDER</a:t>
            </a:r>
          </a:p>
        </p:txBody>
      </p:sp>
      <p:sp>
        <p:nvSpPr>
          <p:cNvPr id="4100" name="Rectangle 3">
            <a:extLst>
              <a:ext uri="{FF2B5EF4-FFF2-40B4-BE49-F238E27FC236}">
                <a16:creationId xmlns:a16="http://schemas.microsoft.com/office/drawing/2014/main" id="{85D44966-943E-4652-93E2-01C255CA4C67}"/>
              </a:ext>
            </a:extLst>
          </p:cNvPr>
          <p:cNvSpPr>
            <a:spLocks noGrp="1" noChangeArrowheads="1"/>
          </p:cNvSpPr>
          <p:nvPr>
            <p:ph type="body" sz="half" idx="1"/>
          </p:nvPr>
        </p:nvSpPr>
        <p:spPr>
          <a:xfrm>
            <a:off x="457200" y="1830388"/>
            <a:ext cx="8001000" cy="4527550"/>
          </a:xfrm>
        </p:spPr>
        <p:txBody>
          <a:bodyPr/>
          <a:lstStyle/>
          <a:p>
            <a:pPr eaLnBrk="1" hangingPunct="1"/>
            <a:r>
              <a:rPr lang="en-US" altLang="en-US" sz="2800"/>
              <a:t>GRINDING – removes metal</a:t>
            </a:r>
          </a:p>
          <a:p>
            <a:pPr eaLnBrk="1" hangingPunct="1"/>
            <a:r>
              <a:rPr lang="en-US" altLang="en-US" sz="2800"/>
              <a:t>Wear </a:t>
            </a:r>
            <a:r>
              <a:rPr lang="en-US" altLang="en-US" sz="2800" b="1">
                <a:solidFill>
                  <a:srgbClr val="FF0000"/>
                </a:solidFill>
              </a:rPr>
              <a:t>EYE PROTECTION</a:t>
            </a:r>
            <a:endParaRPr lang="en-US" altLang="en-US" sz="2800"/>
          </a:p>
          <a:p>
            <a:pPr eaLnBrk="1" hangingPunct="1"/>
            <a:r>
              <a:rPr lang="en-US" altLang="en-US" sz="2800"/>
              <a:t>Wear </a:t>
            </a:r>
            <a:r>
              <a:rPr lang="en-US" altLang="en-US" sz="2800" b="1">
                <a:solidFill>
                  <a:srgbClr val="FF0000"/>
                </a:solidFill>
              </a:rPr>
              <a:t>EAR PROTECTION</a:t>
            </a:r>
          </a:p>
          <a:p>
            <a:pPr eaLnBrk="1" hangingPunct="1"/>
            <a:r>
              <a:rPr lang="en-US" altLang="en-US" sz="2800"/>
              <a:t>For </a:t>
            </a:r>
            <a:r>
              <a:rPr lang="en-US" altLang="en-US" sz="2800" b="1">
                <a:solidFill>
                  <a:srgbClr val="FF0000"/>
                </a:solidFill>
              </a:rPr>
              <a:t>STEEL ONLY</a:t>
            </a:r>
          </a:p>
          <a:p>
            <a:pPr lvl="1" eaLnBrk="1" hangingPunct="1"/>
            <a:r>
              <a:rPr lang="en-US" altLang="en-US" sz="2400"/>
              <a:t>Check: magnet sticks to steel</a:t>
            </a:r>
          </a:p>
          <a:p>
            <a:pPr lvl="1" eaLnBrk="1" hangingPunct="1"/>
            <a:r>
              <a:rPr lang="en-US" altLang="en-US" sz="2400"/>
              <a:t>Non-steel metals (softer metals) PLUG the stone</a:t>
            </a:r>
          </a:p>
          <a:p>
            <a:pPr lvl="1" eaLnBrk="1" hangingPunct="1"/>
            <a:r>
              <a:rPr lang="en-US" altLang="en-US" sz="2400"/>
              <a:t>PLUGGED stones go not grind any more</a:t>
            </a:r>
          </a:p>
          <a:p>
            <a:pPr lvl="1" eaLnBrk="1" hangingPunct="1"/>
            <a:r>
              <a:rPr lang="en-US" altLang="en-US" sz="2400"/>
              <a:t>PLUGGED stones overheat and fail</a:t>
            </a:r>
          </a:p>
          <a:p>
            <a:pPr lvl="1" eaLnBrk="1" hangingPunct="1"/>
            <a:r>
              <a:rPr lang="en-US" altLang="en-US" sz="2400"/>
              <a:t>FAILED stones can injure you</a:t>
            </a:r>
          </a:p>
        </p:txBody>
      </p:sp>
      <p:pic>
        <p:nvPicPr>
          <p:cNvPr id="52229" name="Picture 4">
            <a:extLst>
              <a:ext uri="{FF2B5EF4-FFF2-40B4-BE49-F238E27FC236}">
                <a16:creationId xmlns:a16="http://schemas.microsoft.com/office/drawing/2014/main" id="{5E21CE89-61CD-46F5-98E1-179856FA0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667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5">
            <a:extLst>
              <a:ext uri="{FF2B5EF4-FFF2-40B4-BE49-F238E27FC236}">
                <a16:creationId xmlns:a16="http://schemas.microsoft.com/office/drawing/2014/main" id="{FDE85963-A12E-4BDF-B602-CD41E64F4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863" y="2667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5F8F22C-DFC3-66E7-8C04-9CD485A68C12}"/>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wipe(down)">
                                      <p:cBhvr>
                                        <p:cTn id="7" dur="500"/>
                                        <p:tgtEl>
                                          <p:spTgt spid="4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wipe(down)">
                                      <p:cBhvr>
                                        <p:cTn id="12" dur="500"/>
                                        <p:tgtEl>
                                          <p:spTgt spid="410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wipe(down)">
                                      <p:cBhvr>
                                        <p:cTn id="17" dur="500"/>
                                        <p:tgtEl>
                                          <p:spTgt spid="410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wipe(down)">
                                      <p:cBhvr>
                                        <p:cTn id="22" dur="500"/>
                                        <p:tgtEl>
                                          <p:spTgt spid="4100">
                                            <p:txEl>
                                              <p:pRg st="3" end="3"/>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100">
                                            <p:txEl>
                                              <p:pRg st="4" end="4"/>
                                            </p:txEl>
                                          </p:spTgt>
                                        </p:tgtEl>
                                        <p:attrNameLst>
                                          <p:attrName>style.visibility</p:attrName>
                                        </p:attrNameLst>
                                      </p:cBhvr>
                                      <p:to>
                                        <p:strVal val="visible"/>
                                      </p:to>
                                    </p:set>
                                    <p:animEffect transition="in" filter="wipe(down)">
                                      <p:cBhvr>
                                        <p:cTn id="25" dur="500"/>
                                        <p:tgtEl>
                                          <p:spTgt spid="4100">
                                            <p:txEl>
                                              <p:pRg st="4" end="4"/>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100">
                                            <p:txEl>
                                              <p:pRg st="5" end="5"/>
                                            </p:txEl>
                                          </p:spTgt>
                                        </p:tgtEl>
                                        <p:attrNameLst>
                                          <p:attrName>style.visibility</p:attrName>
                                        </p:attrNameLst>
                                      </p:cBhvr>
                                      <p:to>
                                        <p:strVal val="visible"/>
                                      </p:to>
                                    </p:set>
                                    <p:animEffect transition="in" filter="wipe(down)">
                                      <p:cBhvr>
                                        <p:cTn id="28" dur="500"/>
                                        <p:tgtEl>
                                          <p:spTgt spid="4100">
                                            <p:txEl>
                                              <p:pRg st="5" end="5"/>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100">
                                            <p:txEl>
                                              <p:pRg st="6" end="6"/>
                                            </p:txEl>
                                          </p:spTgt>
                                        </p:tgtEl>
                                        <p:attrNameLst>
                                          <p:attrName>style.visibility</p:attrName>
                                        </p:attrNameLst>
                                      </p:cBhvr>
                                      <p:to>
                                        <p:strVal val="visible"/>
                                      </p:to>
                                    </p:set>
                                    <p:animEffect transition="in" filter="wipe(down)">
                                      <p:cBhvr>
                                        <p:cTn id="31" dur="500"/>
                                        <p:tgtEl>
                                          <p:spTgt spid="4100">
                                            <p:txEl>
                                              <p:pRg st="6" end="6"/>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100">
                                            <p:txEl>
                                              <p:pRg st="7" end="7"/>
                                            </p:txEl>
                                          </p:spTgt>
                                        </p:tgtEl>
                                        <p:attrNameLst>
                                          <p:attrName>style.visibility</p:attrName>
                                        </p:attrNameLst>
                                      </p:cBhvr>
                                      <p:to>
                                        <p:strVal val="visible"/>
                                      </p:to>
                                    </p:set>
                                    <p:animEffect transition="in" filter="wipe(down)">
                                      <p:cBhvr>
                                        <p:cTn id="34" dur="500"/>
                                        <p:tgtEl>
                                          <p:spTgt spid="4100">
                                            <p:txEl>
                                              <p:pRg st="7" end="7"/>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100">
                                            <p:txEl>
                                              <p:pRg st="8" end="8"/>
                                            </p:txEl>
                                          </p:spTgt>
                                        </p:tgtEl>
                                        <p:attrNameLst>
                                          <p:attrName>style.visibility</p:attrName>
                                        </p:attrNameLst>
                                      </p:cBhvr>
                                      <p:to>
                                        <p:strVal val="visible"/>
                                      </p:to>
                                    </p:set>
                                    <p:animEffect transition="in" filter="wipe(down)">
                                      <p:cBhvr>
                                        <p:cTn id="37" dur="500"/>
                                        <p:tgtEl>
                                          <p:spTgt spid="410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C8539F08-B59A-4E6D-B4C6-F7767F41DF0E}"/>
              </a:ext>
            </a:extLst>
          </p:cNvPr>
          <p:cNvSpPr>
            <a:spLocks noGrp="1" noChangeArrowheads="1"/>
          </p:cNvSpPr>
          <p:nvPr>
            <p:ph type="title"/>
          </p:nvPr>
        </p:nvSpPr>
        <p:spPr/>
        <p:txBody>
          <a:bodyPr/>
          <a:lstStyle/>
          <a:p>
            <a:pPr algn="l"/>
            <a:r>
              <a:rPr lang="en-US" altLang="en-US"/>
              <a:t>BENCH GRINDER</a:t>
            </a:r>
          </a:p>
        </p:txBody>
      </p:sp>
      <p:sp>
        <p:nvSpPr>
          <p:cNvPr id="53251" name="Text Placeholder 2">
            <a:extLst>
              <a:ext uri="{FF2B5EF4-FFF2-40B4-BE49-F238E27FC236}">
                <a16:creationId xmlns:a16="http://schemas.microsoft.com/office/drawing/2014/main" id="{DE011ABB-4B10-4995-B431-7FBCB374C300}"/>
              </a:ext>
            </a:extLst>
          </p:cNvPr>
          <p:cNvSpPr>
            <a:spLocks noGrp="1" noChangeArrowheads="1"/>
          </p:cNvSpPr>
          <p:nvPr>
            <p:ph type="body" sz="half" idx="1"/>
          </p:nvPr>
        </p:nvSpPr>
        <p:spPr>
          <a:xfrm>
            <a:off x="457200" y="1600200"/>
            <a:ext cx="8153400" cy="4525963"/>
          </a:xfrm>
        </p:spPr>
        <p:txBody>
          <a:bodyPr/>
          <a:lstStyle/>
          <a:p>
            <a:pPr eaLnBrk="1" hangingPunct="1"/>
            <a:r>
              <a:rPr lang="en-US" altLang="en-US" sz="2800"/>
              <a:t>Tool Rest = 1/8” (3mm) away from stone</a:t>
            </a:r>
          </a:p>
          <a:p>
            <a:pPr eaLnBrk="1" hangingPunct="1"/>
            <a:r>
              <a:rPr lang="en-US" altLang="en-US" sz="2800"/>
              <a:t>Stones may explode - Stand to one side when starting</a:t>
            </a:r>
          </a:p>
          <a:p>
            <a:pPr eaLnBrk="1" hangingPunct="1"/>
            <a:r>
              <a:rPr lang="en-US" altLang="en-US" sz="2800"/>
              <a:t>Grind on the </a:t>
            </a:r>
            <a:r>
              <a:rPr lang="en-US" altLang="en-US" sz="2800" b="1">
                <a:solidFill>
                  <a:srgbClr val="FF0000"/>
                </a:solidFill>
              </a:rPr>
              <a:t>FACE </a:t>
            </a:r>
            <a:r>
              <a:rPr lang="en-US" altLang="en-US" sz="2800"/>
              <a:t>of the stone only</a:t>
            </a:r>
          </a:p>
        </p:txBody>
      </p:sp>
      <p:sp>
        <p:nvSpPr>
          <p:cNvPr id="2" name="Rectangle 1">
            <a:extLst>
              <a:ext uri="{FF2B5EF4-FFF2-40B4-BE49-F238E27FC236}">
                <a16:creationId xmlns:a16="http://schemas.microsoft.com/office/drawing/2014/main" id="{987D412C-C9E5-13D3-9754-AED7644E2912}"/>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BBF76193-EE4B-4CC2-8CC1-5CFF35AB5DFD}"/>
              </a:ext>
            </a:extLst>
          </p:cNvPr>
          <p:cNvSpPr>
            <a:spLocks noGrp="1" noChangeArrowheads="1"/>
          </p:cNvSpPr>
          <p:nvPr>
            <p:ph type="title"/>
          </p:nvPr>
        </p:nvSpPr>
        <p:spPr/>
        <p:txBody>
          <a:bodyPr/>
          <a:lstStyle/>
          <a:p>
            <a:pPr algn="l" eaLnBrk="1" hangingPunct="1"/>
            <a:r>
              <a:rPr lang="en-US" altLang="en-US"/>
              <a:t>WIRE WHEEL</a:t>
            </a:r>
            <a:endParaRPr lang="en-US" altLang="en-US" sz="6600"/>
          </a:p>
        </p:txBody>
      </p:sp>
      <p:sp>
        <p:nvSpPr>
          <p:cNvPr id="54275" name="Text Placeholder 2">
            <a:extLst>
              <a:ext uri="{FF2B5EF4-FFF2-40B4-BE49-F238E27FC236}">
                <a16:creationId xmlns:a16="http://schemas.microsoft.com/office/drawing/2014/main" id="{413935EF-79CC-46DF-805F-93F8C6140D52}"/>
              </a:ext>
            </a:extLst>
          </p:cNvPr>
          <p:cNvSpPr>
            <a:spLocks noGrp="1" noChangeArrowheads="1"/>
          </p:cNvSpPr>
          <p:nvPr>
            <p:ph type="body" sz="half" idx="1"/>
          </p:nvPr>
        </p:nvSpPr>
        <p:spPr>
          <a:xfrm>
            <a:off x="457200" y="1371600"/>
            <a:ext cx="8001000" cy="4525963"/>
          </a:xfrm>
        </p:spPr>
        <p:txBody>
          <a:bodyPr/>
          <a:lstStyle/>
          <a:p>
            <a:r>
              <a:rPr lang="en-US" altLang="en-US" sz="2800" dirty="0"/>
              <a:t>CLEANS metal</a:t>
            </a:r>
          </a:p>
          <a:p>
            <a:endParaRPr lang="en-US" altLang="en-US" sz="2800" dirty="0"/>
          </a:p>
          <a:p>
            <a:r>
              <a:rPr lang="en-US" altLang="en-US" sz="2800" dirty="0"/>
              <a:t>Wear </a:t>
            </a:r>
            <a:r>
              <a:rPr lang="en-US" altLang="en-US" sz="2800" b="1" dirty="0">
                <a:solidFill>
                  <a:srgbClr val="FF0000"/>
                </a:solidFill>
              </a:rPr>
              <a:t>EYE PROTECTION</a:t>
            </a:r>
          </a:p>
          <a:p>
            <a:endParaRPr lang="en-CA" altLang="en-US" sz="2800" dirty="0"/>
          </a:p>
          <a:p>
            <a:r>
              <a:rPr lang="en-CA" altLang="en-US" sz="2800" dirty="0"/>
              <a:t>Wire Wheel will </a:t>
            </a:r>
            <a:r>
              <a:rPr lang="en-CA" altLang="en-US" sz="2800" b="1" dirty="0">
                <a:solidFill>
                  <a:srgbClr val="FF0000"/>
                </a:solidFill>
              </a:rPr>
              <a:t>SHRED</a:t>
            </a:r>
            <a:r>
              <a:rPr lang="en-CA" altLang="en-US" sz="2800" dirty="0"/>
              <a:t> your skin</a:t>
            </a:r>
          </a:p>
          <a:p>
            <a:endParaRPr lang="en-CA" altLang="en-US" sz="2800" dirty="0"/>
          </a:p>
          <a:p>
            <a:r>
              <a:rPr lang="en-US" altLang="en-US" sz="2800" dirty="0">
                <a:hlinkClick r:id="rId3"/>
              </a:rPr>
              <a:t>https://www.youtube.com/watch?v=8jr-cE-l59k</a:t>
            </a:r>
            <a:endParaRPr lang="en-CA" altLang="en-US" sz="2800" dirty="0"/>
          </a:p>
          <a:p>
            <a:pPr marL="0" indent="0">
              <a:buNone/>
            </a:pPr>
            <a:endParaRPr lang="en-US" altLang="en-US" sz="2800" dirty="0"/>
          </a:p>
        </p:txBody>
      </p:sp>
      <p:pic>
        <p:nvPicPr>
          <p:cNvPr id="54276" name="Picture 2">
            <a:extLst>
              <a:ext uri="{FF2B5EF4-FFF2-40B4-BE49-F238E27FC236}">
                <a16:creationId xmlns:a16="http://schemas.microsoft.com/office/drawing/2014/main" id="{B50220DF-AC75-46A0-9FC1-145B69BB5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7143"/>
          <a:stretch>
            <a:fillRect/>
          </a:stretch>
        </p:blipFill>
        <p:spPr bwMode="auto">
          <a:xfrm>
            <a:off x="6581775" y="1981200"/>
            <a:ext cx="2486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BA883B87-0E8A-4D96-D5F2-9FCB80C409EB}"/>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D9893E9-3631-4402-8B18-6360EA0B1D33}"/>
              </a:ext>
            </a:extLst>
          </p:cNvPr>
          <p:cNvSpPr>
            <a:spLocks noGrp="1" noChangeArrowheads="1"/>
          </p:cNvSpPr>
          <p:nvPr>
            <p:ph type="title"/>
          </p:nvPr>
        </p:nvSpPr>
        <p:spPr/>
        <p:txBody>
          <a:bodyPr/>
          <a:lstStyle/>
          <a:p>
            <a:pPr algn="l"/>
            <a:r>
              <a:rPr lang="en-US" altLang="en-US"/>
              <a:t>WIRE WHEEL</a:t>
            </a:r>
          </a:p>
        </p:txBody>
      </p:sp>
      <p:sp>
        <p:nvSpPr>
          <p:cNvPr id="55299" name="Text Placeholder 2">
            <a:extLst>
              <a:ext uri="{FF2B5EF4-FFF2-40B4-BE49-F238E27FC236}">
                <a16:creationId xmlns:a16="http://schemas.microsoft.com/office/drawing/2014/main" id="{FE19FCE2-A497-43D4-9A1B-49C943AA8A45}"/>
              </a:ext>
            </a:extLst>
          </p:cNvPr>
          <p:cNvSpPr>
            <a:spLocks noGrp="1" noChangeArrowheads="1"/>
          </p:cNvSpPr>
          <p:nvPr>
            <p:ph type="body" sz="half" idx="1"/>
          </p:nvPr>
        </p:nvSpPr>
        <p:spPr>
          <a:xfrm>
            <a:off x="457200" y="1600200"/>
            <a:ext cx="8229600" cy="4525963"/>
          </a:xfrm>
        </p:spPr>
        <p:txBody>
          <a:bodyPr/>
          <a:lstStyle/>
          <a:p>
            <a:r>
              <a:rPr lang="en-CA" altLang="en-US" sz="2800"/>
              <a:t>Wire wheel on the </a:t>
            </a:r>
            <a:r>
              <a:rPr lang="en-CA" altLang="en-US" sz="2800" b="1">
                <a:solidFill>
                  <a:srgbClr val="FF0000"/>
                </a:solidFill>
              </a:rPr>
              <a:t>BOTTOM</a:t>
            </a:r>
            <a:r>
              <a:rPr lang="en-CA" altLang="en-US" sz="2800"/>
              <a:t> of the wheel</a:t>
            </a:r>
          </a:p>
          <a:p>
            <a:pPr lvl="1"/>
            <a:r>
              <a:rPr lang="en-CA" altLang="en-US" sz="2400"/>
              <a:t>Hold material tight enough that you have it, but loose enough that if the machine wants to eat your project, IT can have it.</a:t>
            </a:r>
          </a:p>
          <a:p>
            <a:endParaRPr lang="en-US" altLang="en-US" sz="2800"/>
          </a:p>
          <a:p>
            <a:r>
              <a:rPr lang="en-US" altLang="en-US" sz="2800" b="1"/>
              <a:t>NOT recommend to wear </a:t>
            </a:r>
            <a:r>
              <a:rPr lang="en-US" altLang="en-US" sz="2800" b="1">
                <a:solidFill>
                  <a:srgbClr val="FF0000"/>
                </a:solidFill>
              </a:rPr>
              <a:t>GLOVES</a:t>
            </a:r>
          </a:p>
          <a:p>
            <a:pPr lvl="1"/>
            <a:r>
              <a:rPr lang="en-US" altLang="en-US" b="1" i="1">
                <a:solidFill>
                  <a:srgbClr val="00B050"/>
                </a:solidFill>
              </a:rPr>
              <a:t>There is a risk: gloves could get caught in the machine and cause a bigger accident</a:t>
            </a:r>
          </a:p>
          <a:p>
            <a:endParaRPr lang="en-US" altLang="en-US"/>
          </a:p>
        </p:txBody>
      </p:sp>
      <p:pic>
        <p:nvPicPr>
          <p:cNvPr id="55300" name="Picture 2">
            <a:extLst>
              <a:ext uri="{FF2B5EF4-FFF2-40B4-BE49-F238E27FC236}">
                <a16:creationId xmlns:a16="http://schemas.microsoft.com/office/drawing/2014/main" id="{E89162E8-1B61-4513-B8CA-2EA0662F6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572"/>
          <a:stretch>
            <a:fillRect/>
          </a:stretch>
        </p:blipFill>
        <p:spPr bwMode="auto">
          <a:xfrm>
            <a:off x="7162800" y="2871788"/>
            <a:ext cx="19558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50E7BB36-1D26-D8C6-4C84-87F18A262A0E}"/>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C5AB3550-DD54-4E12-AC9A-2954C4B3EBE7}"/>
              </a:ext>
            </a:extLst>
          </p:cNvPr>
          <p:cNvSpPr>
            <a:spLocks noGrp="1" noChangeArrowheads="1"/>
          </p:cNvSpPr>
          <p:nvPr>
            <p:ph type="title"/>
          </p:nvPr>
        </p:nvSpPr>
        <p:spPr/>
        <p:txBody>
          <a:bodyPr/>
          <a:lstStyle/>
          <a:p>
            <a:pPr algn="l"/>
            <a:r>
              <a:rPr lang="en-CA" altLang="en-US"/>
              <a:t>BUFFING WHEEL</a:t>
            </a:r>
            <a:endParaRPr lang="en-US" altLang="en-US"/>
          </a:p>
        </p:txBody>
      </p:sp>
      <p:sp>
        <p:nvSpPr>
          <p:cNvPr id="5123" name="Text Placeholder 2">
            <a:extLst>
              <a:ext uri="{FF2B5EF4-FFF2-40B4-BE49-F238E27FC236}">
                <a16:creationId xmlns:a16="http://schemas.microsoft.com/office/drawing/2014/main" id="{A1049ADF-A18C-4232-BC78-C3A4EF951F41}"/>
              </a:ext>
            </a:extLst>
          </p:cNvPr>
          <p:cNvSpPr>
            <a:spLocks noGrp="1"/>
          </p:cNvSpPr>
          <p:nvPr>
            <p:ph type="body" sz="half" idx="1"/>
          </p:nvPr>
        </p:nvSpPr>
        <p:spPr>
          <a:xfrm>
            <a:off x="457200" y="1219200"/>
            <a:ext cx="8077200" cy="2209800"/>
          </a:xfrm>
        </p:spPr>
        <p:txBody>
          <a:bodyPr/>
          <a:lstStyle/>
          <a:p>
            <a:pPr>
              <a:defRPr/>
            </a:pPr>
            <a:r>
              <a:rPr lang="en-CA" altLang="en-US" dirty="0"/>
              <a:t>For </a:t>
            </a:r>
            <a:r>
              <a:rPr lang="en-CA" altLang="en-US" b="1" dirty="0">
                <a:solidFill>
                  <a:srgbClr val="FF0000"/>
                </a:solidFill>
              </a:rPr>
              <a:t>ART METAL CLASS</a:t>
            </a:r>
            <a:r>
              <a:rPr lang="en-CA" altLang="en-US" dirty="0"/>
              <a:t> only </a:t>
            </a:r>
          </a:p>
          <a:p>
            <a:pPr>
              <a:defRPr/>
            </a:pPr>
            <a:r>
              <a:rPr lang="en-CA" altLang="en-US" dirty="0"/>
              <a:t>Wear </a:t>
            </a:r>
            <a:r>
              <a:rPr lang="en-CA" altLang="en-US" b="1" dirty="0">
                <a:solidFill>
                  <a:srgbClr val="FF0000"/>
                </a:solidFill>
              </a:rPr>
              <a:t>EYE PROTECTION</a:t>
            </a:r>
          </a:p>
          <a:p>
            <a:pPr>
              <a:defRPr/>
            </a:pPr>
            <a:r>
              <a:rPr lang="en-CA" altLang="en-US" dirty="0"/>
              <a:t>Polish on </a:t>
            </a:r>
            <a:r>
              <a:rPr lang="en-CA" altLang="en-US" b="1" dirty="0">
                <a:solidFill>
                  <a:srgbClr val="FF0000"/>
                </a:solidFill>
              </a:rPr>
              <a:t>BOTTOM</a:t>
            </a:r>
            <a:r>
              <a:rPr lang="en-CA" altLang="en-US" dirty="0"/>
              <a:t> of wheel   </a:t>
            </a:r>
          </a:p>
          <a:p>
            <a:pPr marL="0" indent="0">
              <a:buFontTx/>
              <a:buNone/>
              <a:defRPr/>
            </a:pPr>
            <a:r>
              <a:rPr lang="en-CA" altLang="en-US" sz="2400" i="1" dirty="0"/>
              <a:t>   (Top spins towards you)</a:t>
            </a:r>
            <a:endParaRPr lang="en-CA" altLang="en-US" b="1" dirty="0">
              <a:solidFill>
                <a:srgbClr val="FF0000"/>
              </a:solidFill>
            </a:endParaRPr>
          </a:p>
        </p:txBody>
      </p:sp>
      <p:pic>
        <p:nvPicPr>
          <p:cNvPr id="56324" name="Picture 5">
            <a:extLst>
              <a:ext uri="{FF2B5EF4-FFF2-40B4-BE49-F238E27FC236}">
                <a16:creationId xmlns:a16="http://schemas.microsoft.com/office/drawing/2014/main" id="{BE066791-24AD-4DF3-8652-C0690A8B5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114"/>
          <a:stretch>
            <a:fillRect/>
          </a:stretch>
        </p:blipFill>
        <p:spPr bwMode="auto">
          <a:xfrm>
            <a:off x="3937000" y="3581400"/>
            <a:ext cx="4597400" cy="284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2">
            <a:extLst>
              <a:ext uri="{FF2B5EF4-FFF2-40B4-BE49-F238E27FC236}">
                <a16:creationId xmlns:a16="http://schemas.microsoft.com/office/drawing/2014/main" id="{D71237FB-2682-4433-A622-8851E6B3AD1D}"/>
              </a:ext>
            </a:extLst>
          </p:cNvPr>
          <p:cNvSpPr txBox="1">
            <a:spLocks/>
          </p:cNvSpPr>
          <p:nvPr/>
        </p:nvSpPr>
        <p:spPr bwMode="auto">
          <a:xfrm>
            <a:off x="481013" y="3429000"/>
            <a:ext cx="3455987" cy="22098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CA" altLang="en-US" b="1" kern="0" dirty="0">
                <a:solidFill>
                  <a:srgbClr val="FF0000"/>
                </a:solidFill>
              </a:rPr>
              <a:t>CAUTION: </a:t>
            </a:r>
            <a:r>
              <a:rPr lang="en-CA" altLang="en-US" kern="0" dirty="0"/>
              <a:t>Polishing gets </a:t>
            </a:r>
            <a:r>
              <a:rPr lang="en-CA" altLang="en-US" b="1" kern="0" dirty="0">
                <a:solidFill>
                  <a:srgbClr val="FF0000"/>
                </a:solidFill>
              </a:rPr>
              <a:t>HOT!</a:t>
            </a:r>
          </a:p>
          <a:p>
            <a:pPr>
              <a:defRPr/>
            </a:pPr>
            <a:r>
              <a:rPr lang="en-CA" altLang="en-US" b="1" i="1" u="sng" kern="0" dirty="0">
                <a:solidFill>
                  <a:srgbClr val="FF0000"/>
                </a:solidFill>
              </a:rPr>
              <a:t>NO CHAINS!</a:t>
            </a:r>
            <a:endParaRPr lang="en-US" altLang="en-US" b="1" i="1" u="sng" kern="0" dirty="0">
              <a:solidFill>
                <a:srgbClr val="FF0000"/>
              </a:solidFill>
            </a:endParaRPr>
          </a:p>
        </p:txBody>
      </p:sp>
      <p:sp>
        <p:nvSpPr>
          <p:cNvPr id="2" name="Rectangle 1">
            <a:extLst>
              <a:ext uri="{FF2B5EF4-FFF2-40B4-BE49-F238E27FC236}">
                <a16:creationId xmlns:a16="http://schemas.microsoft.com/office/drawing/2014/main" id="{398BB275-F82E-1F35-9275-2C41468865A9}"/>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down)">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wipe(down)">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wipe(down)">
                                      <p:cBhvr>
                                        <p:cTn id="17" dur="500"/>
                                        <p:tgtEl>
                                          <p:spTgt spid="5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wipe(down)">
                                      <p:cBhvr>
                                        <p:cTn id="22" dur="500"/>
                                        <p:tgtEl>
                                          <p:spTgt spid="51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down)">
                                      <p:cBhvr>
                                        <p:cTn id="3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1591877_lg">
            <a:extLst>
              <a:ext uri="{FF2B5EF4-FFF2-40B4-BE49-F238E27FC236}">
                <a16:creationId xmlns:a16="http://schemas.microsoft.com/office/drawing/2014/main" id="{585F835A-9750-45B3-B9A4-00E1A7B678E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9231" b="16667"/>
          <a:stretch>
            <a:fillRect/>
          </a:stretch>
        </p:blipFill>
        <p:spPr>
          <a:xfrm rot="20419443">
            <a:off x="5013325" y="1455738"/>
            <a:ext cx="4635500" cy="2971800"/>
          </a:xfrm>
        </p:spPr>
      </p:pic>
      <p:sp>
        <p:nvSpPr>
          <p:cNvPr id="57347" name="Rectangle 2">
            <a:extLst>
              <a:ext uri="{FF2B5EF4-FFF2-40B4-BE49-F238E27FC236}">
                <a16:creationId xmlns:a16="http://schemas.microsoft.com/office/drawing/2014/main" id="{A12580FE-55E4-45C2-BB0B-79B4861EF67A}"/>
              </a:ext>
            </a:extLst>
          </p:cNvPr>
          <p:cNvSpPr>
            <a:spLocks noGrp="1" noChangeArrowheads="1"/>
          </p:cNvSpPr>
          <p:nvPr>
            <p:ph type="title"/>
          </p:nvPr>
        </p:nvSpPr>
        <p:spPr/>
        <p:txBody>
          <a:bodyPr/>
          <a:lstStyle/>
          <a:p>
            <a:pPr algn="l" eaLnBrk="1" hangingPunct="1"/>
            <a:r>
              <a:rPr lang="en-US" altLang="en-US"/>
              <a:t>ANGLE GRINDER</a:t>
            </a:r>
          </a:p>
        </p:txBody>
      </p:sp>
      <p:pic>
        <p:nvPicPr>
          <p:cNvPr id="57348" name="Picture 6">
            <a:extLst>
              <a:ext uri="{FF2B5EF4-FFF2-40B4-BE49-F238E27FC236}">
                <a16:creationId xmlns:a16="http://schemas.microsoft.com/office/drawing/2014/main" id="{B1350D47-DB0F-408F-A281-825ACEBA3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105400"/>
            <a:ext cx="566578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le 3">
            <a:extLst>
              <a:ext uri="{FF2B5EF4-FFF2-40B4-BE49-F238E27FC236}">
                <a16:creationId xmlns:a16="http://schemas.microsoft.com/office/drawing/2014/main" id="{0B33A160-528B-4000-9B47-685E853166B8}"/>
              </a:ext>
            </a:extLst>
          </p:cNvPr>
          <p:cNvSpPr>
            <a:spLocks noGrp="1" noChangeArrowheads="1"/>
          </p:cNvSpPr>
          <p:nvPr>
            <p:ph type="body" sz="half" idx="1"/>
          </p:nvPr>
        </p:nvSpPr>
        <p:spPr>
          <a:xfrm>
            <a:off x="457200" y="1295400"/>
            <a:ext cx="8305800" cy="4525963"/>
          </a:xfrm>
        </p:spPr>
        <p:txBody>
          <a:bodyPr/>
          <a:lstStyle/>
          <a:p>
            <a:pPr eaLnBrk="1" hangingPunct="1"/>
            <a:r>
              <a:rPr lang="en-US" altLang="en-US" sz="2800"/>
              <a:t>For grinding </a:t>
            </a:r>
            <a:r>
              <a:rPr lang="en-US" altLang="en-US" sz="2800" b="1">
                <a:solidFill>
                  <a:srgbClr val="FF0000"/>
                </a:solidFill>
              </a:rPr>
              <a:t>STEEL ONLY</a:t>
            </a:r>
          </a:p>
          <a:p>
            <a:pPr eaLnBrk="1" hangingPunct="1"/>
            <a:r>
              <a:rPr lang="en-US" altLang="en-US" sz="2800"/>
              <a:t>Grind </a:t>
            </a:r>
            <a:r>
              <a:rPr lang="en-US" altLang="en-US" sz="2800" b="1">
                <a:solidFill>
                  <a:srgbClr val="FF0000"/>
                </a:solidFill>
              </a:rPr>
              <a:t>OUTSIDE</a:t>
            </a:r>
          </a:p>
          <a:p>
            <a:pPr eaLnBrk="1" hangingPunct="1"/>
            <a:r>
              <a:rPr lang="en-US" altLang="en-US" sz="2800"/>
              <a:t>Watch where the sparks go</a:t>
            </a:r>
          </a:p>
          <a:p>
            <a:pPr lvl="1" eaLnBrk="1" hangingPunct="1"/>
            <a:r>
              <a:rPr lang="en-US" altLang="en-US" sz="2400"/>
              <a:t>Sparks hurt people</a:t>
            </a:r>
          </a:p>
          <a:p>
            <a:pPr lvl="1" eaLnBrk="1" hangingPunct="1"/>
            <a:r>
              <a:rPr lang="en-US" altLang="en-US" sz="2400"/>
              <a:t>Sparks ruin paint and glass</a:t>
            </a:r>
          </a:p>
          <a:p>
            <a:pPr eaLnBrk="1" hangingPunct="1"/>
            <a:r>
              <a:rPr lang="en-US" altLang="en-US" sz="2800"/>
              <a:t>Wear </a:t>
            </a:r>
            <a:r>
              <a:rPr lang="en-US" altLang="en-US" sz="2800" b="1">
                <a:solidFill>
                  <a:srgbClr val="FF0000"/>
                </a:solidFill>
              </a:rPr>
              <a:t>EYE PROTECTION</a:t>
            </a:r>
          </a:p>
          <a:p>
            <a:pPr eaLnBrk="1" hangingPunct="1"/>
            <a:r>
              <a:rPr lang="en-US" altLang="en-US" sz="2800"/>
              <a:t>Wear </a:t>
            </a:r>
            <a:r>
              <a:rPr lang="en-US" altLang="en-US" sz="2800" b="1">
                <a:solidFill>
                  <a:srgbClr val="FF0000"/>
                </a:solidFill>
              </a:rPr>
              <a:t>EAR PROTECTION</a:t>
            </a:r>
          </a:p>
          <a:p>
            <a:pPr eaLnBrk="1" hangingPunct="1"/>
            <a:r>
              <a:rPr lang="en-US" altLang="en-US" sz="2800"/>
              <a:t>Wear </a:t>
            </a:r>
            <a:r>
              <a:rPr lang="en-US" altLang="en-US" sz="2800" b="1">
                <a:solidFill>
                  <a:srgbClr val="FF0000"/>
                </a:solidFill>
              </a:rPr>
              <a:t>GLOVES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Effect transition="in" filter="wipe(down)">
                                      <p:cBhvr>
                                        <p:cTn id="7" dur="500"/>
                                        <p:tgtEl>
                                          <p:spTgt spid="51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124">
                                            <p:txEl>
                                              <p:pRg st="1" end="1"/>
                                            </p:txEl>
                                          </p:spTgt>
                                        </p:tgtEl>
                                        <p:attrNameLst>
                                          <p:attrName>style.visibility</p:attrName>
                                        </p:attrNameLst>
                                      </p:cBhvr>
                                      <p:to>
                                        <p:strVal val="visible"/>
                                      </p:to>
                                    </p:set>
                                    <p:animEffect transition="in" filter="wipe(down)">
                                      <p:cBhvr>
                                        <p:cTn id="12" dur="500"/>
                                        <p:tgtEl>
                                          <p:spTgt spid="512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24">
                                            <p:txEl>
                                              <p:pRg st="2" end="2"/>
                                            </p:txEl>
                                          </p:spTgt>
                                        </p:tgtEl>
                                        <p:attrNameLst>
                                          <p:attrName>style.visibility</p:attrName>
                                        </p:attrNameLst>
                                      </p:cBhvr>
                                      <p:to>
                                        <p:strVal val="visible"/>
                                      </p:to>
                                    </p:set>
                                    <p:animEffect transition="in" filter="wipe(down)">
                                      <p:cBhvr>
                                        <p:cTn id="17" dur="500"/>
                                        <p:tgtEl>
                                          <p:spTgt spid="5124">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124">
                                            <p:txEl>
                                              <p:pRg st="3" end="3"/>
                                            </p:txEl>
                                          </p:spTgt>
                                        </p:tgtEl>
                                        <p:attrNameLst>
                                          <p:attrName>style.visibility</p:attrName>
                                        </p:attrNameLst>
                                      </p:cBhvr>
                                      <p:to>
                                        <p:strVal val="visible"/>
                                      </p:to>
                                    </p:set>
                                    <p:animEffect transition="in" filter="wipe(down)">
                                      <p:cBhvr>
                                        <p:cTn id="20" dur="500"/>
                                        <p:tgtEl>
                                          <p:spTgt spid="5124">
                                            <p:txEl>
                                              <p:pRg st="3" end="3"/>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animEffect transition="in" filter="wipe(down)">
                                      <p:cBhvr>
                                        <p:cTn id="23" dur="500"/>
                                        <p:tgtEl>
                                          <p:spTgt spid="512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24">
                                            <p:txEl>
                                              <p:pRg st="5" end="5"/>
                                            </p:txEl>
                                          </p:spTgt>
                                        </p:tgtEl>
                                        <p:attrNameLst>
                                          <p:attrName>style.visibility</p:attrName>
                                        </p:attrNameLst>
                                      </p:cBhvr>
                                      <p:to>
                                        <p:strVal val="visible"/>
                                      </p:to>
                                    </p:set>
                                    <p:animEffect transition="in" filter="wipe(down)">
                                      <p:cBhvr>
                                        <p:cTn id="28" dur="500"/>
                                        <p:tgtEl>
                                          <p:spTgt spid="5124">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124">
                                            <p:txEl>
                                              <p:pRg st="6" end="6"/>
                                            </p:txEl>
                                          </p:spTgt>
                                        </p:tgtEl>
                                        <p:attrNameLst>
                                          <p:attrName>style.visibility</p:attrName>
                                        </p:attrNameLst>
                                      </p:cBhvr>
                                      <p:to>
                                        <p:strVal val="visible"/>
                                      </p:to>
                                    </p:set>
                                    <p:animEffect transition="in" filter="wipe(down)">
                                      <p:cBhvr>
                                        <p:cTn id="33" dur="500"/>
                                        <p:tgtEl>
                                          <p:spTgt spid="5124">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124">
                                            <p:txEl>
                                              <p:pRg st="7" end="7"/>
                                            </p:txEl>
                                          </p:spTgt>
                                        </p:tgtEl>
                                        <p:attrNameLst>
                                          <p:attrName>style.visibility</p:attrName>
                                        </p:attrNameLst>
                                      </p:cBhvr>
                                      <p:to>
                                        <p:strVal val="visible"/>
                                      </p:to>
                                    </p:set>
                                    <p:animEffect transition="in" filter="wipe(down)">
                                      <p:cBhvr>
                                        <p:cTn id="38" dur="500"/>
                                        <p:tgtEl>
                                          <p:spTgt spid="51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8558FB3-F83E-46CC-89D4-F934B54F74BD}"/>
              </a:ext>
            </a:extLst>
          </p:cNvPr>
          <p:cNvSpPr>
            <a:spLocks noGrp="1" noChangeArrowheads="1"/>
          </p:cNvSpPr>
          <p:nvPr>
            <p:ph type="title"/>
          </p:nvPr>
        </p:nvSpPr>
        <p:spPr>
          <a:xfrm>
            <a:off x="457200" y="-152400"/>
            <a:ext cx="8229600" cy="1143000"/>
          </a:xfrm>
        </p:spPr>
        <p:txBody>
          <a:bodyPr/>
          <a:lstStyle/>
          <a:p>
            <a:pPr eaLnBrk="1" hangingPunct="1"/>
            <a:r>
              <a:rPr lang="en-US" altLang="en-US"/>
              <a:t>LATHE</a:t>
            </a:r>
          </a:p>
        </p:txBody>
      </p:sp>
      <p:sp>
        <p:nvSpPr>
          <p:cNvPr id="6148" name="Rectangle 3">
            <a:extLst>
              <a:ext uri="{FF2B5EF4-FFF2-40B4-BE49-F238E27FC236}">
                <a16:creationId xmlns:a16="http://schemas.microsoft.com/office/drawing/2014/main" id="{5CF8DFC8-87CE-4CC0-842D-001F71997E07}"/>
              </a:ext>
            </a:extLst>
          </p:cNvPr>
          <p:cNvSpPr>
            <a:spLocks noGrp="1" noChangeArrowheads="1"/>
          </p:cNvSpPr>
          <p:nvPr>
            <p:ph type="body" sz="half" idx="1"/>
          </p:nvPr>
        </p:nvSpPr>
        <p:spPr>
          <a:xfrm>
            <a:off x="457200" y="1600200"/>
            <a:ext cx="3810000" cy="4525963"/>
          </a:xfrm>
        </p:spPr>
        <p:txBody>
          <a:bodyPr/>
          <a:lstStyle/>
          <a:p>
            <a:pPr eaLnBrk="1" hangingPunct="1"/>
            <a:endParaRPr lang="en-US" altLang="en-US" sz="2000"/>
          </a:p>
        </p:txBody>
      </p:sp>
      <p:pic>
        <p:nvPicPr>
          <p:cNvPr id="58372" name="Picture 5">
            <a:extLst>
              <a:ext uri="{FF2B5EF4-FFF2-40B4-BE49-F238E27FC236}">
                <a16:creationId xmlns:a16="http://schemas.microsoft.com/office/drawing/2014/main" id="{9DFAEEE9-9FFE-4026-B7C6-D9F4DE5F5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026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91E71F3-593F-B116-37AD-F9EA70B05788}"/>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wipe(down)">
                                      <p:cBhvr>
                                        <p:cTn id="7" dur="500"/>
                                        <p:tgtEl>
                                          <p:spTgt spid="6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B5CB4CD-3467-4DD9-8F8D-799B917D0309}"/>
              </a:ext>
            </a:extLst>
          </p:cNvPr>
          <p:cNvSpPr>
            <a:spLocks noGrp="1" noChangeArrowheads="1"/>
          </p:cNvSpPr>
          <p:nvPr>
            <p:ph type="title"/>
          </p:nvPr>
        </p:nvSpPr>
        <p:spPr/>
        <p:txBody>
          <a:bodyPr/>
          <a:lstStyle/>
          <a:p>
            <a:pPr algn="l" eaLnBrk="1" hangingPunct="1"/>
            <a:r>
              <a:rPr lang="en-US" altLang="en-US"/>
              <a:t>LATHE</a:t>
            </a:r>
          </a:p>
        </p:txBody>
      </p:sp>
      <p:pic>
        <p:nvPicPr>
          <p:cNvPr id="59395" name="Picture 2">
            <a:extLst>
              <a:ext uri="{FF2B5EF4-FFF2-40B4-BE49-F238E27FC236}">
                <a16:creationId xmlns:a16="http://schemas.microsoft.com/office/drawing/2014/main" id="{E97168F8-B821-4B26-8B49-086505CF3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6229"/>
          <a:stretch>
            <a:fillRect/>
          </a:stretch>
        </p:blipFill>
        <p:spPr bwMode="auto">
          <a:xfrm>
            <a:off x="2009775" y="2427288"/>
            <a:ext cx="2486025" cy="145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Rectangle 3">
            <a:extLst>
              <a:ext uri="{FF2B5EF4-FFF2-40B4-BE49-F238E27FC236}">
                <a16:creationId xmlns:a16="http://schemas.microsoft.com/office/drawing/2014/main" id="{69856233-AB9B-4802-9215-2FE428A22A56}"/>
              </a:ext>
            </a:extLst>
          </p:cNvPr>
          <p:cNvSpPr>
            <a:spLocks noGrp="1" noChangeArrowheads="1"/>
          </p:cNvSpPr>
          <p:nvPr>
            <p:ph type="body" sz="half" idx="1"/>
          </p:nvPr>
        </p:nvSpPr>
        <p:spPr>
          <a:xfrm>
            <a:off x="457200" y="1219200"/>
            <a:ext cx="4103688" cy="4525963"/>
          </a:xfrm>
        </p:spPr>
        <p:txBody>
          <a:bodyPr/>
          <a:lstStyle/>
          <a:p>
            <a:pPr eaLnBrk="1" hangingPunct="1">
              <a:defRPr/>
            </a:pPr>
            <a:r>
              <a:rPr lang="en-US" sz="2800" dirty="0"/>
              <a:t>Makes things ROUND</a:t>
            </a:r>
          </a:p>
          <a:p>
            <a:pPr eaLnBrk="1" hangingPunct="1">
              <a:defRPr/>
            </a:pPr>
            <a:endParaRPr lang="en-US" sz="2800" dirty="0"/>
          </a:p>
          <a:p>
            <a:pPr eaLnBrk="1" hangingPunct="1">
              <a:defRPr/>
            </a:pPr>
            <a:r>
              <a:rPr lang="en-US" sz="2800" dirty="0"/>
              <a:t>Wear </a:t>
            </a:r>
            <a:r>
              <a:rPr lang="en-US" sz="2800" b="1" dirty="0">
                <a:solidFill>
                  <a:srgbClr val="FF0000"/>
                </a:solidFill>
              </a:rPr>
              <a:t>EYE PROTECTION</a:t>
            </a:r>
          </a:p>
          <a:p>
            <a:pPr marL="0" indent="0" eaLnBrk="1" hangingPunct="1">
              <a:buFontTx/>
              <a:buNone/>
              <a:defRPr/>
            </a:pPr>
            <a:endParaRPr lang="en-US" sz="2800" b="1" dirty="0">
              <a:solidFill>
                <a:srgbClr val="FF0000"/>
              </a:solidFill>
            </a:endParaRPr>
          </a:p>
          <a:p>
            <a:pPr eaLnBrk="1" hangingPunct="1">
              <a:defRPr/>
            </a:pPr>
            <a:r>
              <a:rPr lang="en-US" sz="2800" dirty="0"/>
              <a:t>Keep hands, arms, sleeves, hoodie strings  </a:t>
            </a:r>
            <a:r>
              <a:rPr lang="en-US" sz="2800" b="1" dirty="0">
                <a:solidFill>
                  <a:srgbClr val="FF0000"/>
                </a:solidFill>
              </a:rPr>
              <a:t>THE HELL AWAY</a:t>
            </a:r>
            <a:r>
              <a:rPr lang="en-US" sz="2800" dirty="0"/>
              <a:t> from the spinning chuck</a:t>
            </a:r>
          </a:p>
          <a:p>
            <a:pPr eaLnBrk="1" hangingPunct="1">
              <a:defRPr/>
            </a:pPr>
            <a:endParaRPr lang="en-US" sz="2400" dirty="0"/>
          </a:p>
          <a:p>
            <a:pPr eaLnBrk="1" hangingPunct="1">
              <a:defRPr/>
            </a:pPr>
            <a:r>
              <a:rPr lang="en-US" sz="2400" dirty="0"/>
              <a:t>It </a:t>
            </a:r>
            <a:r>
              <a:rPr lang="en-US" sz="2400" b="1" dirty="0">
                <a:solidFill>
                  <a:srgbClr val="FF0000"/>
                </a:solidFill>
              </a:rPr>
              <a:t>WILL</a:t>
            </a:r>
            <a:r>
              <a:rPr lang="en-US" sz="2400" dirty="0"/>
              <a:t> mess you up</a:t>
            </a:r>
          </a:p>
        </p:txBody>
      </p:sp>
      <p:pic>
        <p:nvPicPr>
          <p:cNvPr id="59397" name="Picture 7" descr="Image">
            <a:extLst>
              <a:ext uri="{FF2B5EF4-FFF2-40B4-BE49-F238E27FC236}">
                <a16:creationId xmlns:a16="http://schemas.microsoft.com/office/drawing/2014/main" id="{14B773A5-16A7-45CF-A752-D298C907D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888" y="274638"/>
            <a:ext cx="4611687"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22529AC-3EC0-CAF3-4833-880C422C8B46}"/>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wipe(down)">
                                      <p:cBhvr>
                                        <p:cTn id="7" dur="500"/>
                                        <p:tgtEl>
                                          <p:spTgt spid="71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172">
                                            <p:txEl>
                                              <p:pRg st="2" end="2"/>
                                            </p:txEl>
                                          </p:spTgt>
                                        </p:tgtEl>
                                        <p:attrNameLst>
                                          <p:attrName>style.visibility</p:attrName>
                                        </p:attrNameLst>
                                      </p:cBhvr>
                                      <p:to>
                                        <p:strVal val="visible"/>
                                      </p:to>
                                    </p:set>
                                    <p:animEffect transition="in" filter="wipe(down)">
                                      <p:cBhvr>
                                        <p:cTn id="12" dur="500"/>
                                        <p:tgtEl>
                                          <p:spTgt spid="717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172">
                                            <p:txEl>
                                              <p:pRg st="4" end="4"/>
                                            </p:txEl>
                                          </p:spTgt>
                                        </p:tgtEl>
                                        <p:attrNameLst>
                                          <p:attrName>style.visibility</p:attrName>
                                        </p:attrNameLst>
                                      </p:cBhvr>
                                      <p:to>
                                        <p:strVal val="visible"/>
                                      </p:to>
                                    </p:set>
                                    <p:animEffect transition="in" filter="wipe(down)">
                                      <p:cBhvr>
                                        <p:cTn id="17" dur="500"/>
                                        <p:tgtEl>
                                          <p:spTgt spid="717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172">
                                            <p:txEl>
                                              <p:pRg st="6" end="6"/>
                                            </p:txEl>
                                          </p:spTgt>
                                        </p:tgtEl>
                                        <p:attrNameLst>
                                          <p:attrName>style.visibility</p:attrName>
                                        </p:attrNameLst>
                                      </p:cBhvr>
                                      <p:to>
                                        <p:strVal val="visible"/>
                                      </p:to>
                                    </p:set>
                                    <p:animEffect transition="in" filter="wipe(down)">
                                      <p:cBhvr>
                                        <p:cTn id="22" dur="500"/>
                                        <p:tgtEl>
                                          <p:spTgt spid="717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477B116C-8748-47D1-8FC4-A83C1CEC2B11}"/>
              </a:ext>
            </a:extLst>
          </p:cNvPr>
          <p:cNvSpPr>
            <a:spLocks noGrp="1" noChangeArrowheads="1"/>
          </p:cNvSpPr>
          <p:nvPr>
            <p:ph type="title"/>
          </p:nvPr>
        </p:nvSpPr>
        <p:spPr/>
        <p:txBody>
          <a:bodyPr/>
          <a:lstStyle/>
          <a:p>
            <a:endParaRPr lang="en-US" altLang="en-US"/>
          </a:p>
        </p:txBody>
      </p:sp>
      <p:sp>
        <p:nvSpPr>
          <p:cNvPr id="61443" name="Text Placeholder 2">
            <a:extLst>
              <a:ext uri="{FF2B5EF4-FFF2-40B4-BE49-F238E27FC236}">
                <a16:creationId xmlns:a16="http://schemas.microsoft.com/office/drawing/2014/main" id="{490FC26F-C00E-4BE7-9C3D-6DED17A00E26}"/>
              </a:ext>
            </a:extLst>
          </p:cNvPr>
          <p:cNvSpPr>
            <a:spLocks noGrp="1" noChangeArrowheads="1"/>
          </p:cNvSpPr>
          <p:nvPr>
            <p:ph type="body" sz="half" idx="1"/>
          </p:nvPr>
        </p:nvSpPr>
        <p:spPr/>
        <p:txBody>
          <a:bodyPr/>
          <a:lstStyle/>
          <a:p>
            <a:endParaRPr lang="en-US" altLang="en-US"/>
          </a:p>
        </p:txBody>
      </p:sp>
      <p:pic>
        <p:nvPicPr>
          <p:cNvPr id="61444" name="Content Placeholder 5">
            <a:extLst>
              <a:ext uri="{FF2B5EF4-FFF2-40B4-BE49-F238E27FC236}">
                <a16:creationId xmlns:a16="http://schemas.microsoft.com/office/drawing/2014/main" id="{F3E01B0C-077C-429D-81E0-17BDD01F7EE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71525" y="249238"/>
            <a:ext cx="7681913" cy="6227762"/>
          </a:xfrm>
        </p:spPr>
      </p:pic>
      <p:sp>
        <p:nvSpPr>
          <p:cNvPr id="2" name="Rectangle 1">
            <a:extLst>
              <a:ext uri="{FF2B5EF4-FFF2-40B4-BE49-F238E27FC236}">
                <a16:creationId xmlns:a16="http://schemas.microsoft.com/office/drawing/2014/main" id="{3795EE9C-03E9-58BB-D79B-A413FF126699}"/>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3D9ECB64-DB3C-44CF-8023-6566187C2C6C}"/>
              </a:ext>
            </a:extLst>
          </p:cNvPr>
          <p:cNvSpPr>
            <a:spLocks noGrp="1" noChangeArrowheads="1"/>
          </p:cNvSpPr>
          <p:nvPr>
            <p:ph type="title"/>
          </p:nvPr>
        </p:nvSpPr>
        <p:spPr/>
        <p:txBody>
          <a:bodyPr/>
          <a:lstStyle/>
          <a:p>
            <a:r>
              <a:rPr lang="en-US" altLang="en-US"/>
              <a:t>ATTIRE</a:t>
            </a:r>
          </a:p>
        </p:txBody>
      </p:sp>
      <p:sp>
        <p:nvSpPr>
          <p:cNvPr id="3" name="Content Placeholder 2">
            <a:extLst>
              <a:ext uri="{FF2B5EF4-FFF2-40B4-BE49-F238E27FC236}">
                <a16:creationId xmlns:a16="http://schemas.microsoft.com/office/drawing/2014/main" id="{A26BFFFF-2392-470E-B3CB-0370AB10817B}"/>
              </a:ext>
            </a:extLst>
          </p:cNvPr>
          <p:cNvSpPr>
            <a:spLocks noGrp="1"/>
          </p:cNvSpPr>
          <p:nvPr>
            <p:ph idx="1"/>
          </p:nvPr>
        </p:nvSpPr>
        <p:spPr/>
        <p:txBody>
          <a:bodyPr/>
          <a:lstStyle/>
          <a:p>
            <a:pPr>
              <a:defRPr/>
            </a:pPr>
            <a:r>
              <a:rPr lang="en-US" altLang="en-US" dirty="0"/>
              <a:t>NO LONG HAIR</a:t>
            </a:r>
          </a:p>
          <a:p>
            <a:pPr lvl="1">
              <a:defRPr/>
            </a:pPr>
            <a:r>
              <a:rPr lang="en-CA" altLang="en-US" dirty="0"/>
              <a:t>Tie it back</a:t>
            </a:r>
          </a:p>
          <a:p>
            <a:pPr>
              <a:defRPr/>
            </a:pPr>
            <a:endParaRPr lang="en-CA" altLang="en-US" dirty="0"/>
          </a:p>
          <a:p>
            <a:pPr>
              <a:defRPr/>
            </a:pPr>
            <a:r>
              <a:rPr lang="en-CA" altLang="en-US" dirty="0"/>
              <a:t>WEAR NATURAL FIBER</a:t>
            </a:r>
          </a:p>
          <a:p>
            <a:pPr marL="0" indent="0">
              <a:buFontTx/>
              <a:buNone/>
              <a:defRPr/>
            </a:pPr>
            <a:r>
              <a:rPr lang="en-CA" altLang="en-US" dirty="0"/>
              <a:t>   CLOTHING</a:t>
            </a:r>
          </a:p>
          <a:p>
            <a:pPr lvl="1">
              <a:defRPr/>
            </a:pPr>
            <a:r>
              <a:rPr lang="en-CA" altLang="en-US" dirty="0"/>
              <a:t>Cotton, leather, etc.</a:t>
            </a:r>
            <a:endParaRPr lang="en-US" dirty="0"/>
          </a:p>
        </p:txBody>
      </p:sp>
      <p:pic>
        <p:nvPicPr>
          <p:cNvPr id="7172" name="Picture 5" descr="http://www.tc.gc.ca/media/images/marinesafety/image113.gif">
            <a:extLst>
              <a:ext uri="{FF2B5EF4-FFF2-40B4-BE49-F238E27FC236}">
                <a16:creationId xmlns:a16="http://schemas.microsoft.com/office/drawing/2014/main" id="{3D59A355-23F1-459C-8CD0-AC9EE19E8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17638"/>
            <a:ext cx="3100388"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D1F4B75-F189-E570-00E2-4F881A88C46B}"/>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9AF1A30F-BD79-4255-AFB4-B6BE0FA273D1}"/>
              </a:ext>
            </a:extLst>
          </p:cNvPr>
          <p:cNvSpPr>
            <a:spLocks noGrp="1" noChangeArrowheads="1"/>
          </p:cNvSpPr>
          <p:nvPr>
            <p:ph type="title"/>
          </p:nvPr>
        </p:nvSpPr>
        <p:spPr/>
        <p:txBody>
          <a:bodyPr/>
          <a:lstStyle/>
          <a:p>
            <a:r>
              <a:rPr lang="en-US" altLang="en-US"/>
              <a:t>LATHE</a:t>
            </a:r>
          </a:p>
        </p:txBody>
      </p:sp>
      <p:sp>
        <p:nvSpPr>
          <p:cNvPr id="26627" name="Text Placeholder 2">
            <a:extLst>
              <a:ext uri="{FF2B5EF4-FFF2-40B4-BE49-F238E27FC236}">
                <a16:creationId xmlns:a16="http://schemas.microsoft.com/office/drawing/2014/main" id="{9E7D620F-5353-48E8-9EE1-F5E2B1DCDC46}"/>
              </a:ext>
            </a:extLst>
          </p:cNvPr>
          <p:cNvSpPr>
            <a:spLocks noGrp="1"/>
          </p:cNvSpPr>
          <p:nvPr>
            <p:ph type="body" sz="half" idx="1"/>
          </p:nvPr>
        </p:nvSpPr>
        <p:spPr>
          <a:xfrm>
            <a:off x="457200" y="1282700"/>
            <a:ext cx="8229600" cy="4525963"/>
          </a:xfrm>
        </p:spPr>
        <p:txBody>
          <a:bodyPr/>
          <a:lstStyle/>
          <a:p>
            <a:pPr eaLnBrk="1" hangingPunct="1">
              <a:defRPr/>
            </a:pPr>
            <a:r>
              <a:rPr lang="en-US" altLang="en-US" sz="2800" b="1" dirty="0">
                <a:solidFill>
                  <a:srgbClr val="FF0000"/>
                </a:solidFill>
              </a:rPr>
              <a:t>NEVER</a:t>
            </a:r>
            <a:r>
              <a:rPr lang="en-US" altLang="en-US" sz="2800" dirty="0"/>
              <a:t> leave the CHUCK KEY in the CHUCK</a:t>
            </a:r>
          </a:p>
          <a:p>
            <a:pPr eaLnBrk="1" hangingPunct="1">
              <a:defRPr/>
            </a:pPr>
            <a:endParaRPr lang="en-US" altLang="en-US" sz="2800" dirty="0"/>
          </a:p>
          <a:p>
            <a:pPr eaLnBrk="1" hangingPunct="1">
              <a:defRPr/>
            </a:pPr>
            <a:r>
              <a:rPr lang="en-US" altLang="en-US" sz="2800" dirty="0"/>
              <a:t>NEVER means NEVER</a:t>
            </a:r>
          </a:p>
          <a:p>
            <a:pPr marL="0" indent="0" eaLnBrk="1" hangingPunct="1">
              <a:buFontTx/>
              <a:buNone/>
              <a:defRPr/>
            </a:pPr>
            <a:endParaRPr lang="en-CA" altLang="en-US" sz="2800" dirty="0"/>
          </a:p>
          <a:p>
            <a:pPr eaLnBrk="1" hangingPunct="1">
              <a:defRPr/>
            </a:pPr>
            <a:r>
              <a:rPr lang="en-CA" altLang="en-US" sz="2800" dirty="0"/>
              <a:t>Spin the chuck </a:t>
            </a:r>
            <a:r>
              <a:rPr lang="en-CA" altLang="en-US" sz="2800" b="1" dirty="0">
                <a:solidFill>
                  <a:srgbClr val="FF0000"/>
                </a:solidFill>
              </a:rPr>
              <a:t>BY HAND </a:t>
            </a:r>
            <a:r>
              <a:rPr lang="en-CA" altLang="en-US" sz="2800" dirty="0"/>
              <a:t>before you turn it on</a:t>
            </a:r>
          </a:p>
          <a:p>
            <a:pPr eaLnBrk="1" hangingPunct="1">
              <a:defRPr/>
            </a:pPr>
            <a:endParaRPr lang="en-US" altLang="en-US" sz="2800" dirty="0"/>
          </a:p>
          <a:p>
            <a:pPr eaLnBrk="1" hangingPunct="1">
              <a:defRPr/>
            </a:pPr>
            <a:endParaRPr lang="en-US" altLang="en-US" dirty="0"/>
          </a:p>
        </p:txBody>
      </p:sp>
      <p:pic>
        <p:nvPicPr>
          <p:cNvPr id="62468" name="Picture 7" descr="http://www.mysafetylabels.com/img/lg/L/No-Loose-Clothing-Safety-Label-LB-0385.gif">
            <a:extLst>
              <a:ext uri="{FF2B5EF4-FFF2-40B4-BE49-F238E27FC236}">
                <a16:creationId xmlns:a16="http://schemas.microsoft.com/office/drawing/2014/main" id="{2C94118A-4687-40A2-A206-C3B1DA01C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4176713"/>
            <a:ext cx="52578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F269744-28AA-45F5-B2E0-9FC7E36DF031}"/>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3ABBD469-1162-4F97-8095-EBEDB7E5AFC2}"/>
              </a:ext>
            </a:extLst>
          </p:cNvPr>
          <p:cNvSpPr>
            <a:spLocks noGrp="1" noChangeArrowheads="1"/>
          </p:cNvSpPr>
          <p:nvPr>
            <p:ph type="title"/>
          </p:nvPr>
        </p:nvSpPr>
        <p:spPr/>
        <p:txBody>
          <a:bodyPr/>
          <a:lstStyle/>
          <a:p>
            <a:pPr algn="l"/>
            <a:r>
              <a:rPr lang="en-US" altLang="en-US"/>
              <a:t>LATHE</a:t>
            </a:r>
          </a:p>
        </p:txBody>
      </p:sp>
      <p:pic>
        <p:nvPicPr>
          <p:cNvPr id="63491" name="Picture 4">
            <a:extLst>
              <a:ext uri="{FF2B5EF4-FFF2-40B4-BE49-F238E27FC236}">
                <a16:creationId xmlns:a16="http://schemas.microsoft.com/office/drawing/2014/main" id="{E2E993EC-BFA0-4976-8CC1-6B9A841367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1200" y="1600200"/>
            <a:ext cx="589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B0DE88FE-83DB-4E1E-8C2C-6A7A29D886B2}"/>
              </a:ext>
            </a:extLst>
          </p:cNvPr>
          <p:cNvSpPr>
            <a:spLocks noGrp="1"/>
          </p:cNvSpPr>
          <p:nvPr>
            <p:ph type="body" sz="half" idx="1"/>
          </p:nvPr>
        </p:nvSpPr>
        <p:spPr>
          <a:xfrm>
            <a:off x="457200" y="1600200"/>
            <a:ext cx="4114800" cy="4525963"/>
          </a:xfrm>
        </p:spPr>
        <p:txBody>
          <a:bodyPr/>
          <a:lstStyle/>
          <a:p>
            <a:pPr eaLnBrk="1" hangingPunct="1">
              <a:defRPr/>
            </a:pPr>
            <a:r>
              <a:rPr lang="en-US" dirty="0"/>
              <a:t>Be nice to the cutter – take light cuts</a:t>
            </a:r>
          </a:p>
          <a:p>
            <a:pPr marL="457200" lvl="1" indent="0" eaLnBrk="1" hangingPunct="1">
              <a:buFontTx/>
              <a:buNone/>
              <a:defRPr/>
            </a:pPr>
            <a:r>
              <a:rPr lang="en-US" dirty="0"/>
              <a:t>Watch chip </a:t>
            </a:r>
            <a:r>
              <a:rPr lang="en-US" dirty="0" err="1"/>
              <a:t>colour</a:t>
            </a:r>
            <a:r>
              <a:rPr lang="en-US" dirty="0"/>
              <a:t>:</a:t>
            </a:r>
          </a:p>
          <a:p>
            <a:pPr lvl="1" eaLnBrk="1" hangingPunct="1">
              <a:defRPr/>
            </a:pPr>
            <a:r>
              <a:rPr lang="en-US" b="1" u="sng" dirty="0"/>
              <a:t>Gold is good</a:t>
            </a:r>
          </a:p>
          <a:p>
            <a:pPr lvl="1" eaLnBrk="1" hangingPunct="1">
              <a:defRPr/>
            </a:pPr>
            <a:r>
              <a:rPr lang="en-US" b="1" u="sng" dirty="0"/>
              <a:t>Blue is bad</a:t>
            </a:r>
          </a:p>
        </p:txBody>
      </p:sp>
      <p:sp>
        <p:nvSpPr>
          <p:cNvPr id="2" name="Rectangle 1">
            <a:extLst>
              <a:ext uri="{FF2B5EF4-FFF2-40B4-BE49-F238E27FC236}">
                <a16:creationId xmlns:a16="http://schemas.microsoft.com/office/drawing/2014/main" id="{9233372E-C6B1-EA67-1071-9A9FF7CED77E}"/>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8DE52F4-6B63-4DC2-98F3-7330ADE0AE7D}"/>
              </a:ext>
            </a:extLst>
          </p:cNvPr>
          <p:cNvSpPr>
            <a:spLocks noGrp="1" noChangeArrowheads="1"/>
          </p:cNvSpPr>
          <p:nvPr>
            <p:ph type="title"/>
          </p:nvPr>
        </p:nvSpPr>
        <p:spPr/>
        <p:txBody>
          <a:bodyPr/>
          <a:lstStyle/>
          <a:p>
            <a:r>
              <a:rPr lang="en-US" altLang="en-US"/>
              <a:t>LATHE</a:t>
            </a:r>
          </a:p>
        </p:txBody>
      </p:sp>
      <p:sp>
        <p:nvSpPr>
          <p:cNvPr id="64515" name="Text Placeholder 2">
            <a:extLst>
              <a:ext uri="{FF2B5EF4-FFF2-40B4-BE49-F238E27FC236}">
                <a16:creationId xmlns:a16="http://schemas.microsoft.com/office/drawing/2014/main" id="{9F32C611-544B-4AF7-BFE9-8136F9DD7ADF}"/>
              </a:ext>
            </a:extLst>
          </p:cNvPr>
          <p:cNvSpPr>
            <a:spLocks noGrp="1" noChangeArrowheads="1"/>
          </p:cNvSpPr>
          <p:nvPr>
            <p:ph type="body" sz="half" idx="1"/>
          </p:nvPr>
        </p:nvSpPr>
        <p:spPr>
          <a:xfrm>
            <a:off x="228600" y="1295400"/>
            <a:ext cx="8686800" cy="4525963"/>
          </a:xfrm>
        </p:spPr>
        <p:txBody>
          <a:bodyPr/>
          <a:lstStyle/>
          <a:p>
            <a:pPr eaLnBrk="1" hangingPunct="1"/>
            <a:r>
              <a:rPr lang="en-US" altLang="en-US" sz="2800"/>
              <a:t>Cutter should be ~90° to direction of travel</a:t>
            </a:r>
          </a:p>
          <a:p>
            <a:pPr eaLnBrk="1" hangingPunct="1"/>
            <a:r>
              <a:rPr lang="en-US" altLang="en-US" sz="2800"/>
              <a:t>Cutting tip should be same height as project center</a:t>
            </a:r>
          </a:p>
        </p:txBody>
      </p:sp>
      <p:pic>
        <p:nvPicPr>
          <p:cNvPr id="64516" name="Picture 2">
            <a:extLst>
              <a:ext uri="{FF2B5EF4-FFF2-40B4-BE49-F238E27FC236}">
                <a16:creationId xmlns:a16="http://schemas.microsoft.com/office/drawing/2014/main" id="{7B8E0771-8F65-4106-9BDF-504F3BA04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2517775"/>
            <a:ext cx="8272462"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D3F723E5-8C5F-DC46-B762-E3E2F6AC73D3}"/>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51C8AD9-840C-42A2-B9CB-33BEA4B1D792}"/>
              </a:ext>
            </a:extLst>
          </p:cNvPr>
          <p:cNvSpPr>
            <a:spLocks noGrp="1" noChangeArrowheads="1"/>
          </p:cNvSpPr>
          <p:nvPr>
            <p:ph type="title"/>
          </p:nvPr>
        </p:nvSpPr>
        <p:spPr/>
        <p:txBody>
          <a:bodyPr/>
          <a:lstStyle/>
          <a:p>
            <a:pPr eaLnBrk="1" hangingPunct="1"/>
            <a:r>
              <a:rPr lang="en-US" altLang="en-US"/>
              <a:t>MILLING MACHINE</a:t>
            </a:r>
          </a:p>
        </p:txBody>
      </p:sp>
      <p:pic>
        <p:nvPicPr>
          <p:cNvPr id="65539" name="Picture 2">
            <a:extLst>
              <a:ext uri="{FF2B5EF4-FFF2-40B4-BE49-F238E27FC236}">
                <a16:creationId xmlns:a16="http://schemas.microsoft.com/office/drawing/2014/main" id="{17F46F43-95B8-40F7-BA9C-DC1DC369E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229"/>
          <a:stretch>
            <a:fillRect/>
          </a:stretch>
        </p:blipFill>
        <p:spPr bwMode="auto">
          <a:xfrm>
            <a:off x="609600" y="4114800"/>
            <a:ext cx="37655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Rectangle 7">
            <a:extLst>
              <a:ext uri="{FF2B5EF4-FFF2-40B4-BE49-F238E27FC236}">
                <a16:creationId xmlns:a16="http://schemas.microsoft.com/office/drawing/2014/main" id="{BBFA526F-5A6D-4A19-B074-15F9C4EC3CB8}"/>
              </a:ext>
            </a:extLst>
          </p:cNvPr>
          <p:cNvSpPr>
            <a:spLocks noGrp="1" noChangeArrowheads="1"/>
          </p:cNvSpPr>
          <p:nvPr>
            <p:ph type="body" idx="4294967295"/>
          </p:nvPr>
        </p:nvSpPr>
        <p:spPr>
          <a:xfrm>
            <a:off x="457200" y="1524000"/>
            <a:ext cx="5105400" cy="4525963"/>
          </a:xfrm>
        </p:spPr>
        <p:txBody>
          <a:bodyPr/>
          <a:lstStyle/>
          <a:p>
            <a:pPr eaLnBrk="1" hangingPunct="1"/>
            <a:r>
              <a:rPr lang="en-US" altLang="en-US" sz="2800"/>
              <a:t>Makes things FLAT</a:t>
            </a:r>
          </a:p>
          <a:p>
            <a:pPr eaLnBrk="1" hangingPunct="1"/>
            <a:endParaRPr lang="en-US" altLang="en-US" sz="2800"/>
          </a:p>
          <a:p>
            <a:pPr eaLnBrk="1" hangingPunct="1"/>
            <a:r>
              <a:rPr lang="en-US" altLang="en-US" sz="2800"/>
              <a:t>Wear </a:t>
            </a:r>
            <a:r>
              <a:rPr lang="en-US" altLang="en-US" sz="2800" b="1">
                <a:solidFill>
                  <a:srgbClr val="FF0000"/>
                </a:solidFill>
              </a:rPr>
              <a:t>EYE PROTECTION</a:t>
            </a:r>
          </a:p>
          <a:p>
            <a:pPr eaLnBrk="1" hangingPunct="1"/>
            <a:endParaRPr lang="en-US" altLang="en-US" sz="2800"/>
          </a:p>
          <a:p>
            <a:pPr eaLnBrk="1" hangingPunct="1"/>
            <a:endParaRPr lang="en-US" altLang="en-US" sz="2800"/>
          </a:p>
          <a:p>
            <a:pPr eaLnBrk="1" hangingPunct="1"/>
            <a:endParaRPr lang="en-US" altLang="en-US" sz="2400"/>
          </a:p>
        </p:txBody>
      </p:sp>
      <p:pic>
        <p:nvPicPr>
          <p:cNvPr id="65541" name="Picture 6" descr="D:\My Documents\My Files\My Pictures\DSC00751 (Small).JPG">
            <a:extLst>
              <a:ext uri="{FF2B5EF4-FFF2-40B4-BE49-F238E27FC236}">
                <a16:creationId xmlns:a16="http://schemas.microsoft.com/office/drawing/2014/main" id="{19ABB018-272E-4C1D-8B57-1144434FF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863" y="1524000"/>
            <a:ext cx="35956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5477AD5-B032-8C9A-984B-DA8AB85D5B28}"/>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wipe(down)">
                                      <p:cBhvr>
                                        <p:cTn id="7" dur="500"/>
                                        <p:tgtEl>
                                          <p:spTgt spid="92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20">
                                            <p:txEl>
                                              <p:pRg st="2" end="2"/>
                                            </p:txEl>
                                          </p:spTgt>
                                        </p:tgtEl>
                                        <p:attrNameLst>
                                          <p:attrName>style.visibility</p:attrName>
                                        </p:attrNameLst>
                                      </p:cBhvr>
                                      <p:to>
                                        <p:strVal val="visible"/>
                                      </p:to>
                                    </p:set>
                                    <p:animEffect transition="in" filter="wipe(down)">
                                      <p:cBhvr>
                                        <p:cTn id="12" dur="500"/>
                                        <p:tgtEl>
                                          <p:spTgt spid="9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944E90DF-9A18-41AC-A9A3-92B56BF88277}"/>
              </a:ext>
            </a:extLst>
          </p:cNvPr>
          <p:cNvSpPr>
            <a:spLocks noGrp="1" noChangeArrowheads="1"/>
          </p:cNvSpPr>
          <p:nvPr>
            <p:ph type="title"/>
          </p:nvPr>
        </p:nvSpPr>
        <p:spPr/>
        <p:txBody>
          <a:bodyPr/>
          <a:lstStyle/>
          <a:p>
            <a:r>
              <a:rPr lang="en-US" altLang="en-US"/>
              <a:t>MILLING MACHINE</a:t>
            </a:r>
          </a:p>
        </p:txBody>
      </p:sp>
      <p:sp>
        <p:nvSpPr>
          <p:cNvPr id="66563" name="Content Placeholder 2">
            <a:extLst>
              <a:ext uri="{FF2B5EF4-FFF2-40B4-BE49-F238E27FC236}">
                <a16:creationId xmlns:a16="http://schemas.microsoft.com/office/drawing/2014/main" id="{6E99C2A4-89F7-47D9-91B9-336963E13ED0}"/>
              </a:ext>
            </a:extLst>
          </p:cNvPr>
          <p:cNvSpPr>
            <a:spLocks noGrp="1" noChangeArrowheads="1"/>
          </p:cNvSpPr>
          <p:nvPr>
            <p:ph idx="1"/>
          </p:nvPr>
        </p:nvSpPr>
        <p:spPr>
          <a:xfrm>
            <a:off x="457200" y="1600200"/>
            <a:ext cx="4919663" cy="4525963"/>
          </a:xfrm>
        </p:spPr>
        <p:txBody>
          <a:bodyPr/>
          <a:lstStyle/>
          <a:p>
            <a:pPr eaLnBrk="1" hangingPunct="1"/>
            <a:r>
              <a:rPr lang="en-US" altLang="en-US" sz="2800"/>
              <a:t>Material </a:t>
            </a:r>
            <a:r>
              <a:rPr lang="en-US" altLang="en-US" sz="2800" b="1">
                <a:solidFill>
                  <a:srgbClr val="FF0000"/>
                </a:solidFill>
              </a:rPr>
              <a:t>MUST</a:t>
            </a:r>
            <a:r>
              <a:rPr lang="en-US" altLang="en-US" sz="2800"/>
              <a:t> be </a:t>
            </a:r>
            <a:r>
              <a:rPr lang="en-US" altLang="en-US" sz="2800" b="1">
                <a:solidFill>
                  <a:srgbClr val="FF0000"/>
                </a:solidFill>
              </a:rPr>
              <a:t>WELL CLAMPED</a:t>
            </a:r>
          </a:p>
          <a:p>
            <a:pPr eaLnBrk="1" hangingPunct="1"/>
            <a:endParaRPr lang="en-US" altLang="en-US" sz="2800"/>
          </a:p>
          <a:p>
            <a:pPr eaLnBrk="1" hangingPunct="1"/>
            <a:r>
              <a:rPr lang="en-US" altLang="en-US" sz="2800"/>
              <a:t>Keep hands, arms, sleeves, hoodie strings </a:t>
            </a:r>
            <a:r>
              <a:rPr lang="en-US" altLang="en-US" sz="2800" b="1">
                <a:solidFill>
                  <a:srgbClr val="FF0000"/>
                </a:solidFill>
              </a:rPr>
              <a:t>THE HELL AWAY</a:t>
            </a:r>
            <a:r>
              <a:rPr lang="en-US" altLang="en-US" sz="2800"/>
              <a:t> from the spinning cutter</a:t>
            </a:r>
          </a:p>
          <a:p>
            <a:pPr lvl="1" eaLnBrk="1" hangingPunct="1"/>
            <a:endParaRPr lang="en-US" altLang="en-US" sz="2400"/>
          </a:p>
          <a:p>
            <a:pPr lvl="1" eaLnBrk="1" hangingPunct="1"/>
            <a:r>
              <a:rPr lang="en-US" altLang="en-US" sz="2400"/>
              <a:t>It </a:t>
            </a:r>
            <a:r>
              <a:rPr lang="en-US" altLang="en-US" sz="2400" b="1">
                <a:solidFill>
                  <a:srgbClr val="FF0000"/>
                </a:solidFill>
              </a:rPr>
              <a:t>WILL </a:t>
            </a:r>
            <a:r>
              <a:rPr lang="en-US" altLang="en-US" sz="2400"/>
              <a:t>mess you up</a:t>
            </a:r>
            <a:endParaRPr lang="en-US" altLang="en-US"/>
          </a:p>
        </p:txBody>
      </p:sp>
      <p:pic>
        <p:nvPicPr>
          <p:cNvPr id="66565" name="Picture 6" descr="D:\My Documents\My Files\My Pictures\DSC00751 (Small).JPG">
            <a:extLst>
              <a:ext uri="{FF2B5EF4-FFF2-40B4-BE49-F238E27FC236}">
                <a16:creationId xmlns:a16="http://schemas.microsoft.com/office/drawing/2014/main" id="{92A3B1F9-B18A-4D46-9305-C245C655C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863" y="1524000"/>
            <a:ext cx="35956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FA5DFF8-E206-A720-059C-8F14248CC758}"/>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5E8B362E-F31D-4042-AB4F-0F85A47E6EF9}"/>
              </a:ext>
            </a:extLst>
          </p:cNvPr>
          <p:cNvSpPr>
            <a:spLocks noGrp="1" noChangeArrowheads="1"/>
          </p:cNvSpPr>
          <p:nvPr>
            <p:ph type="title"/>
          </p:nvPr>
        </p:nvSpPr>
        <p:spPr/>
        <p:txBody>
          <a:bodyPr/>
          <a:lstStyle/>
          <a:p>
            <a:r>
              <a:rPr lang="en-US" altLang="en-US"/>
              <a:t>MILLING MACHINE</a:t>
            </a:r>
          </a:p>
        </p:txBody>
      </p:sp>
      <p:sp>
        <p:nvSpPr>
          <p:cNvPr id="67587" name="Content Placeholder 2">
            <a:extLst>
              <a:ext uri="{FF2B5EF4-FFF2-40B4-BE49-F238E27FC236}">
                <a16:creationId xmlns:a16="http://schemas.microsoft.com/office/drawing/2014/main" id="{B63D884D-6FC6-4EE3-8387-EF24A4D66709}"/>
              </a:ext>
            </a:extLst>
          </p:cNvPr>
          <p:cNvSpPr>
            <a:spLocks noGrp="1" noChangeArrowheads="1"/>
          </p:cNvSpPr>
          <p:nvPr>
            <p:ph idx="1"/>
          </p:nvPr>
        </p:nvSpPr>
        <p:spPr>
          <a:xfrm>
            <a:off x="304800" y="1600200"/>
            <a:ext cx="8610600" cy="4525963"/>
          </a:xfrm>
        </p:spPr>
        <p:txBody>
          <a:bodyPr/>
          <a:lstStyle/>
          <a:p>
            <a:pPr eaLnBrk="1" hangingPunct="1"/>
            <a:r>
              <a:rPr lang="en-US" altLang="en-US" sz="2600"/>
              <a:t>Cut </a:t>
            </a:r>
            <a:r>
              <a:rPr lang="en-US" altLang="en-US" sz="2600" b="1">
                <a:solidFill>
                  <a:srgbClr val="FF0000"/>
                </a:solidFill>
              </a:rPr>
              <a:t>AGAINST</a:t>
            </a:r>
            <a:r>
              <a:rPr lang="en-US" altLang="en-US" sz="2600" b="1"/>
              <a:t> </a:t>
            </a:r>
            <a:r>
              <a:rPr lang="en-US" altLang="en-US" sz="2600"/>
              <a:t>the rotation of the cutter</a:t>
            </a:r>
          </a:p>
          <a:p>
            <a:pPr eaLnBrk="1" hangingPunct="1"/>
            <a:endParaRPr lang="en-US" altLang="en-US" sz="2600"/>
          </a:p>
          <a:p>
            <a:pPr eaLnBrk="1" hangingPunct="1"/>
            <a:r>
              <a:rPr lang="en-US" altLang="en-US" sz="2600"/>
              <a:t>Be nice to the cutter – take light cuts (Chip Colour!)</a:t>
            </a:r>
          </a:p>
        </p:txBody>
      </p:sp>
      <p:pic>
        <p:nvPicPr>
          <p:cNvPr id="67588" name="Picture 8" descr="http://www.sperdvac.org/cutting_speeds_and_feeds/tool_conventional_milling.jpg">
            <a:extLst>
              <a:ext uri="{FF2B5EF4-FFF2-40B4-BE49-F238E27FC236}">
                <a16:creationId xmlns:a16="http://schemas.microsoft.com/office/drawing/2014/main" id="{3BB8B6D2-1D79-440F-B900-F70FC4A64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24200"/>
            <a:ext cx="4792663"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F9BAFC5-D03B-0438-59F2-22A7C555F906}"/>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DB98047-C982-4DD9-850C-660BD903BC0F}"/>
              </a:ext>
            </a:extLst>
          </p:cNvPr>
          <p:cNvSpPr>
            <a:spLocks noGrp="1" noChangeArrowheads="1"/>
          </p:cNvSpPr>
          <p:nvPr>
            <p:ph type="title"/>
          </p:nvPr>
        </p:nvSpPr>
        <p:spPr/>
        <p:txBody>
          <a:bodyPr/>
          <a:lstStyle/>
          <a:p>
            <a:pPr eaLnBrk="1" hangingPunct="1"/>
            <a:r>
              <a:rPr lang="en-US" altLang="en-US"/>
              <a:t>HORIZONTAL BANDSAW</a:t>
            </a:r>
          </a:p>
        </p:txBody>
      </p:sp>
      <p:sp>
        <p:nvSpPr>
          <p:cNvPr id="10243" name="Rectangle 3">
            <a:extLst>
              <a:ext uri="{FF2B5EF4-FFF2-40B4-BE49-F238E27FC236}">
                <a16:creationId xmlns:a16="http://schemas.microsoft.com/office/drawing/2014/main" id="{83D9C3D8-5BF1-463E-885A-5ABA5B4EDEF0}"/>
              </a:ext>
            </a:extLst>
          </p:cNvPr>
          <p:cNvSpPr>
            <a:spLocks noGrp="1" noChangeArrowheads="1"/>
          </p:cNvSpPr>
          <p:nvPr>
            <p:ph type="body" idx="1"/>
          </p:nvPr>
        </p:nvSpPr>
        <p:spPr>
          <a:xfrm>
            <a:off x="228600" y="1600200"/>
            <a:ext cx="4343400" cy="4525963"/>
          </a:xfrm>
        </p:spPr>
        <p:txBody>
          <a:bodyPr/>
          <a:lstStyle/>
          <a:p>
            <a:pPr eaLnBrk="1" hangingPunct="1">
              <a:lnSpc>
                <a:spcPct val="90000"/>
              </a:lnSpc>
            </a:pPr>
            <a:r>
              <a:rPr lang="en-US" altLang="en-US" sz="2800"/>
              <a:t>For cutting reasonably to excessively thick metal</a:t>
            </a:r>
          </a:p>
          <a:p>
            <a:pPr eaLnBrk="1" hangingPunct="1">
              <a:lnSpc>
                <a:spcPct val="90000"/>
              </a:lnSpc>
            </a:pPr>
            <a:endParaRPr lang="en-US" altLang="en-US" sz="2800" b="1">
              <a:solidFill>
                <a:srgbClr val="FF0000"/>
              </a:solidFill>
            </a:endParaRPr>
          </a:p>
          <a:p>
            <a:pPr eaLnBrk="1" hangingPunct="1">
              <a:lnSpc>
                <a:spcPct val="90000"/>
              </a:lnSpc>
            </a:pPr>
            <a:r>
              <a:rPr lang="en-US" altLang="en-US" sz="2800" b="1" i="1">
                <a:solidFill>
                  <a:srgbClr val="FF0000"/>
                </a:solidFill>
              </a:rPr>
              <a:t>NO THIN METAL</a:t>
            </a:r>
          </a:p>
        </p:txBody>
      </p:sp>
      <p:pic>
        <p:nvPicPr>
          <p:cNvPr id="68612" name="Picture 5" descr="11454_king-bandsaw-kc-712bc">
            <a:extLst>
              <a:ext uri="{FF2B5EF4-FFF2-40B4-BE49-F238E27FC236}">
                <a16:creationId xmlns:a16="http://schemas.microsoft.com/office/drawing/2014/main" id="{82121964-C5D7-4E93-99DA-2E429B11E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5">
            <a:extLst>
              <a:ext uri="{FF2B5EF4-FFF2-40B4-BE49-F238E27FC236}">
                <a16:creationId xmlns:a16="http://schemas.microsoft.com/office/drawing/2014/main" id="{C23BD832-3B65-431C-9A9D-24EEB1A05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343400"/>
            <a:ext cx="31242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down)">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wipe(down)">
                                      <p:cBhvr>
                                        <p:cTn id="1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52960C2C-C358-4EF7-816B-B6DD5277C4A1}"/>
              </a:ext>
            </a:extLst>
          </p:cNvPr>
          <p:cNvSpPr>
            <a:spLocks noGrp="1" noChangeArrowheads="1"/>
          </p:cNvSpPr>
          <p:nvPr>
            <p:ph type="title"/>
          </p:nvPr>
        </p:nvSpPr>
        <p:spPr/>
        <p:txBody>
          <a:bodyPr/>
          <a:lstStyle/>
          <a:p>
            <a:r>
              <a:rPr lang="en-US" altLang="en-US"/>
              <a:t>HORIZONTAL BANDSAW</a:t>
            </a:r>
          </a:p>
        </p:txBody>
      </p:sp>
      <p:sp>
        <p:nvSpPr>
          <p:cNvPr id="69635" name="Content Placeholder 2">
            <a:extLst>
              <a:ext uri="{FF2B5EF4-FFF2-40B4-BE49-F238E27FC236}">
                <a16:creationId xmlns:a16="http://schemas.microsoft.com/office/drawing/2014/main" id="{45505716-61AA-4B06-84B5-4A2F6BC8E8E2}"/>
              </a:ext>
            </a:extLst>
          </p:cNvPr>
          <p:cNvSpPr>
            <a:spLocks noGrp="1" noChangeArrowheads="1"/>
          </p:cNvSpPr>
          <p:nvPr>
            <p:ph idx="1"/>
          </p:nvPr>
        </p:nvSpPr>
        <p:spPr/>
        <p:txBody>
          <a:bodyPr/>
          <a:lstStyle/>
          <a:p>
            <a:pPr eaLnBrk="1" hangingPunct="1">
              <a:lnSpc>
                <a:spcPct val="90000"/>
              </a:lnSpc>
            </a:pPr>
            <a:r>
              <a:rPr lang="en-US" altLang="en-US" sz="2800"/>
              <a:t>At least </a:t>
            </a:r>
            <a:r>
              <a:rPr lang="en-US" altLang="en-US" sz="2800" b="1"/>
              <a:t>3</a:t>
            </a:r>
            <a:r>
              <a:rPr lang="en-US" altLang="en-US" sz="2800"/>
              <a:t> adjacent teeth in contact at </a:t>
            </a:r>
            <a:r>
              <a:rPr lang="en-US" altLang="en-US" sz="2800" b="1"/>
              <a:t>ALL TIMES</a:t>
            </a:r>
            <a:endParaRPr lang="en-US" altLang="en-US"/>
          </a:p>
        </p:txBody>
      </p:sp>
      <p:pic>
        <p:nvPicPr>
          <p:cNvPr id="69636" name="Picture 6">
            <a:extLst>
              <a:ext uri="{FF2B5EF4-FFF2-40B4-BE49-F238E27FC236}">
                <a16:creationId xmlns:a16="http://schemas.microsoft.com/office/drawing/2014/main" id="{E673B8D4-7D72-4B44-9E2A-6F99274F8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487613"/>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23EE3DD4-607F-43D2-8A38-125E628E7B73}"/>
              </a:ext>
            </a:extLst>
          </p:cNvPr>
          <p:cNvSpPr>
            <a:spLocks noGrp="1" noChangeArrowheads="1"/>
          </p:cNvSpPr>
          <p:nvPr>
            <p:ph type="title"/>
          </p:nvPr>
        </p:nvSpPr>
        <p:spPr/>
        <p:txBody>
          <a:bodyPr/>
          <a:lstStyle/>
          <a:p>
            <a:endParaRPr lang="en-US" altLang="en-US"/>
          </a:p>
        </p:txBody>
      </p:sp>
      <p:sp>
        <p:nvSpPr>
          <p:cNvPr id="70659" name="Content Placeholder 5">
            <a:extLst>
              <a:ext uri="{FF2B5EF4-FFF2-40B4-BE49-F238E27FC236}">
                <a16:creationId xmlns:a16="http://schemas.microsoft.com/office/drawing/2014/main" id="{DC0AC933-D4A2-485E-BADF-EE286C1FE0F1}"/>
              </a:ext>
            </a:extLst>
          </p:cNvPr>
          <p:cNvSpPr>
            <a:spLocks noGrp="1" noChangeArrowheads="1"/>
          </p:cNvSpPr>
          <p:nvPr>
            <p:ph idx="1"/>
          </p:nvPr>
        </p:nvSpPr>
        <p:spPr/>
        <p:txBody>
          <a:bodyPr/>
          <a:lstStyle/>
          <a:p>
            <a:endParaRPr lang="en-US" altLang="en-US"/>
          </a:p>
        </p:txBody>
      </p:sp>
      <p:pic>
        <p:nvPicPr>
          <p:cNvPr id="70660" name="Picture 6">
            <a:extLst>
              <a:ext uri="{FF2B5EF4-FFF2-40B4-BE49-F238E27FC236}">
                <a16:creationId xmlns:a16="http://schemas.microsoft.com/office/drawing/2014/main" id="{1E466AB6-D632-458A-A15B-1034EC416F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 y="74613"/>
            <a:ext cx="8947150"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F6F82604-4FB7-4762-8051-DA2AD755EE11}"/>
              </a:ext>
            </a:extLst>
          </p:cNvPr>
          <p:cNvSpPr>
            <a:spLocks noGrp="1" noChangeArrowheads="1"/>
          </p:cNvSpPr>
          <p:nvPr>
            <p:ph type="title"/>
          </p:nvPr>
        </p:nvSpPr>
        <p:spPr/>
        <p:txBody>
          <a:bodyPr/>
          <a:lstStyle/>
          <a:p>
            <a:endParaRPr lang="en-US" altLang="en-US"/>
          </a:p>
        </p:txBody>
      </p:sp>
      <p:sp>
        <p:nvSpPr>
          <p:cNvPr id="71683" name="Content Placeholder 2">
            <a:extLst>
              <a:ext uri="{FF2B5EF4-FFF2-40B4-BE49-F238E27FC236}">
                <a16:creationId xmlns:a16="http://schemas.microsoft.com/office/drawing/2014/main" id="{11095286-6B0D-4A32-BCE7-862BC11B4308}"/>
              </a:ext>
            </a:extLst>
          </p:cNvPr>
          <p:cNvSpPr>
            <a:spLocks noGrp="1" noChangeArrowheads="1"/>
          </p:cNvSpPr>
          <p:nvPr>
            <p:ph idx="1"/>
          </p:nvPr>
        </p:nvSpPr>
        <p:spPr/>
        <p:txBody>
          <a:bodyPr/>
          <a:lstStyle/>
          <a:p>
            <a:endParaRPr lang="en-US" altLang="en-US"/>
          </a:p>
        </p:txBody>
      </p:sp>
      <p:pic>
        <p:nvPicPr>
          <p:cNvPr id="71684" name="Picture 3">
            <a:extLst>
              <a:ext uri="{FF2B5EF4-FFF2-40B4-BE49-F238E27FC236}">
                <a16:creationId xmlns:a16="http://schemas.microsoft.com/office/drawing/2014/main" id="{F829C78E-5254-41C6-A060-7522A785E2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 y="74613"/>
            <a:ext cx="8947150"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156D2A9-0965-4EFC-8387-0EF616698735}"/>
              </a:ext>
            </a:extLst>
          </p:cNvPr>
          <p:cNvSpPr>
            <a:spLocks noGrp="1" noChangeArrowheads="1"/>
          </p:cNvSpPr>
          <p:nvPr>
            <p:ph type="title"/>
          </p:nvPr>
        </p:nvSpPr>
        <p:spPr/>
        <p:txBody>
          <a:bodyPr/>
          <a:lstStyle/>
          <a:p>
            <a:r>
              <a:rPr lang="en-CA" altLang="en-US"/>
              <a:t>PROCEDURAL</a:t>
            </a:r>
            <a:endParaRPr lang="en-US" altLang="en-US"/>
          </a:p>
        </p:txBody>
      </p:sp>
      <p:sp>
        <p:nvSpPr>
          <p:cNvPr id="3" name="Content Placeholder 2">
            <a:extLst>
              <a:ext uri="{FF2B5EF4-FFF2-40B4-BE49-F238E27FC236}">
                <a16:creationId xmlns:a16="http://schemas.microsoft.com/office/drawing/2014/main" id="{922ED74E-21E7-4117-A23D-9674A30DDD5C}"/>
              </a:ext>
            </a:extLst>
          </p:cNvPr>
          <p:cNvSpPr>
            <a:spLocks noGrp="1" noChangeArrowheads="1"/>
          </p:cNvSpPr>
          <p:nvPr>
            <p:ph idx="1"/>
          </p:nvPr>
        </p:nvSpPr>
        <p:spPr/>
        <p:txBody>
          <a:bodyPr/>
          <a:lstStyle/>
          <a:p>
            <a:r>
              <a:rPr lang="en-US" altLang="en-US"/>
              <a:t>WORK CLEAN &amp; HELP CLEAN</a:t>
            </a:r>
          </a:p>
          <a:p>
            <a:pPr lvl="1"/>
            <a:r>
              <a:rPr lang="en-US" altLang="en-US"/>
              <a:t>A clean shop is a safe shop</a:t>
            </a:r>
            <a:endParaRPr lang="en-CA" altLang="en-US"/>
          </a:p>
          <a:p>
            <a:endParaRPr lang="en-CA" altLang="en-US"/>
          </a:p>
          <a:p>
            <a:r>
              <a:rPr lang="en-CA" altLang="en-US"/>
              <a:t>NO DISTRACTIONS</a:t>
            </a:r>
          </a:p>
          <a:p>
            <a:pPr lvl="1"/>
            <a:r>
              <a:rPr lang="en-CA" altLang="en-US"/>
              <a:t>iPod, daydreaming, under influence of…?</a:t>
            </a:r>
          </a:p>
        </p:txBody>
      </p:sp>
      <p:pic>
        <p:nvPicPr>
          <p:cNvPr id="8196" name="Picture 6">
            <a:extLst>
              <a:ext uri="{FF2B5EF4-FFF2-40B4-BE49-F238E27FC236}">
                <a16:creationId xmlns:a16="http://schemas.microsoft.com/office/drawing/2014/main" id="{247DC5AC-1C5D-4EEB-856A-59F2D054C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9530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a:extLst>
              <a:ext uri="{FF2B5EF4-FFF2-40B4-BE49-F238E27FC236}">
                <a16:creationId xmlns:a16="http://schemas.microsoft.com/office/drawing/2014/main" id="{F98BCEC7-2C1F-4F6F-9822-3ADA67C34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371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11BE3D4-481B-4732-5C32-B6FC66D896DE}"/>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37AD119A-7F2F-4B8F-9B20-31123721F7D7}"/>
              </a:ext>
            </a:extLst>
          </p:cNvPr>
          <p:cNvSpPr>
            <a:spLocks noGrp="1" noChangeArrowheads="1"/>
          </p:cNvSpPr>
          <p:nvPr>
            <p:ph type="title"/>
          </p:nvPr>
        </p:nvSpPr>
        <p:spPr/>
        <p:txBody>
          <a:bodyPr/>
          <a:lstStyle/>
          <a:p>
            <a:r>
              <a:rPr lang="en-CA" altLang="en-US"/>
              <a:t>HOIZONTAL BANDSAW</a:t>
            </a:r>
            <a:endParaRPr lang="en-US" altLang="en-US"/>
          </a:p>
        </p:txBody>
      </p:sp>
      <p:sp>
        <p:nvSpPr>
          <p:cNvPr id="72707" name="Content Placeholder 2">
            <a:extLst>
              <a:ext uri="{FF2B5EF4-FFF2-40B4-BE49-F238E27FC236}">
                <a16:creationId xmlns:a16="http://schemas.microsoft.com/office/drawing/2014/main" id="{0328D267-B8EB-420B-8160-C9DA13B6A929}"/>
              </a:ext>
            </a:extLst>
          </p:cNvPr>
          <p:cNvSpPr>
            <a:spLocks noGrp="1" noChangeArrowheads="1"/>
          </p:cNvSpPr>
          <p:nvPr>
            <p:ph idx="1"/>
          </p:nvPr>
        </p:nvSpPr>
        <p:spPr/>
        <p:txBody>
          <a:bodyPr/>
          <a:lstStyle/>
          <a:p>
            <a:pPr eaLnBrk="1" hangingPunct="1">
              <a:lnSpc>
                <a:spcPct val="90000"/>
              </a:lnSpc>
            </a:pPr>
            <a:r>
              <a:rPr lang="en-US" altLang="en-US" sz="2800"/>
              <a:t>Hold metal </a:t>
            </a:r>
            <a:r>
              <a:rPr lang="en-US" altLang="en-US" sz="2800" b="1">
                <a:solidFill>
                  <a:srgbClr val="FF0000"/>
                </a:solidFill>
              </a:rPr>
              <a:t>NO SHORTER THAN THE CLAMP</a:t>
            </a:r>
          </a:p>
        </p:txBody>
      </p:sp>
      <p:pic>
        <p:nvPicPr>
          <p:cNvPr id="72708" name="Picture 2">
            <a:extLst>
              <a:ext uri="{FF2B5EF4-FFF2-40B4-BE49-F238E27FC236}">
                <a16:creationId xmlns:a16="http://schemas.microsoft.com/office/drawing/2014/main" id="{2ECA141B-5E8C-4D75-8918-32434A568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44610BE4-B6F5-49AF-BF40-AB2411965957}"/>
              </a:ext>
            </a:extLst>
          </p:cNvPr>
          <p:cNvSpPr>
            <a:spLocks noGrp="1" noChangeArrowheads="1"/>
          </p:cNvSpPr>
          <p:nvPr>
            <p:ph type="title"/>
          </p:nvPr>
        </p:nvSpPr>
        <p:spPr/>
        <p:txBody>
          <a:bodyPr/>
          <a:lstStyle/>
          <a:p>
            <a:endParaRPr lang="en-US" altLang="en-US"/>
          </a:p>
        </p:txBody>
      </p:sp>
      <p:sp>
        <p:nvSpPr>
          <p:cNvPr id="21507" name="Content Placeholder 2">
            <a:extLst>
              <a:ext uri="{FF2B5EF4-FFF2-40B4-BE49-F238E27FC236}">
                <a16:creationId xmlns:a16="http://schemas.microsoft.com/office/drawing/2014/main" id="{297D5827-EDEE-4858-AA20-D9FED75E108A}"/>
              </a:ext>
            </a:extLst>
          </p:cNvPr>
          <p:cNvSpPr>
            <a:spLocks noGrp="1"/>
          </p:cNvSpPr>
          <p:nvPr>
            <p:ph idx="1"/>
          </p:nvPr>
        </p:nvSpPr>
        <p:spPr/>
        <p:txBody>
          <a:bodyPr/>
          <a:lstStyle/>
          <a:p>
            <a:pPr marL="0" indent="0" algn="r">
              <a:buFontTx/>
              <a:buNone/>
              <a:defRPr/>
            </a:pPr>
            <a:r>
              <a:rPr lang="en-CA" b="1" dirty="0">
                <a:solidFill>
                  <a:srgbClr val="FF0000"/>
                </a:solidFill>
              </a:rPr>
              <a:t>Breaks Blade</a:t>
            </a:r>
          </a:p>
          <a:p>
            <a:pPr>
              <a:defRPr/>
            </a:pPr>
            <a:endParaRPr lang="en-CA" dirty="0"/>
          </a:p>
          <a:p>
            <a:pPr>
              <a:defRPr/>
            </a:pPr>
            <a:endParaRPr lang="en-CA" dirty="0"/>
          </a:p>
          <a:p>
            <a:pPr>
              <a:defRPr/>
            </a:pPr>
            <a:endParaRPr lang="en-CA" dirty="0"/>
          </a:p>
          <a:p>
            <a:pPr>
              <a:defRPr/>
            </a:pPr>
            <a:endParaRPr lang="en-CA" dirty="0"/>
          </a:p>
          <a:p>
            <a:pPr marL="0" indent="0">
              <a:buFontTx/>
              <a:buNone/>
              <a:defRPr/>
            </a:pPr>
            <a:r>
              <a:rPr lang="en-CA" b="1" dirty="0">
                <a:solidFill>
                  <a:srgbClr val="00B050"/>
                </a:solidFill>
              </a:rPr>
              <a:t>SAVES BLADE</a:t>
            </a:r>
          </a:p>
          <a:p>
            <a:pPr>
              <a:defRPr/>
            </a:pPr>
            <a:endParaRPr lang="en-US" dirty="0"/>
          </a:p>
        </p:txBody>
      </p:sp>
      <p:pic>
        <p:nvPicPr>
          <p:cNvPr id="73732" name="Picture 3">
            <a:extLst>
              <a:ext uri="{FF2B5EF4-FFF2-40B4-BE49-F238E27FC236}">
                <a16:creationId xmlns:a16="http://schemas.microsoft.com/office/drawing/2014/main" id="{4F279DEB-B74C-41BB-BB23-54622EA1D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a:extLst>
              <a:ext uri="{FF2B5EF4-FFF2-40B4-BE49-F238E27FC236}">
                <a16:creationId xmlns:a16="http://schemas.microsoft.com/office/drawing/2014/main" id="{BDC45DBA-7CC9-4993-B6D7-8ED3F564D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extLst>
              <a:ext uri="{FF2B5EF4-FFF2-40B4-BE49-F238E27FC236}">
                <a16:creationId xmlns:a16="http://schemas.microsoft.com/office/drawing/2014/main" id="{E7CA6152-F6A4-4344-B73B-8448770F25DA}"/>
              </a:ext>
            </a:extLst>
          </p:cNvPr>
          <p:cNvSpPr/>
          <p:nvPr/>
        </p:nvSpPr>
        <p:spPr>
          <a:xfrm>
            <a:off x="3810000" y="4267200"/>
            <a:ext cx="1066800" cy="838200"/>
          </a:xfrm>
          <a:prstGeom prst="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ight Arrow 7">
            <a:extLst>
              <a:ext uri="{FF2B5EF4-FFF2-40B4-BE49-F238E27FC236}">
                <a16:creationId xmlns:a16="http://schemas.microsoft.com/office/drawing/2014/main" id="{1BDE624F-1D0F-4907-A6D8-3B17FAE23F5B}"/>
              </a:ext>
            </a:extLst>
          </p:cNvPr>
          <p:cNvSpPr/>
          <p:nvPr/>
        </p:nvSpPr>
        <p:spPr>
          <a:xfrm rot="10800000">
            <a:off x="3886200" y="1371600"/>
            <a:ext cx="1600200" cy="990600"/>
          </a:xfrm>
          <a:prstGeom prst="right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C42EE412-42AC-4340-9387-338BE766E794}"/>
              </a:ext>
            </a:extLst>
          </p:cNvPr>
          <p:cNvSpPr>
            <a:spLocks noGrp="1" noChangeArrowheads="1"/>
          </p:cNvSpPr>
          <p:nvPr>
            <p:ph type="title"/>
          </p:nvPr>
        </p:nvSpPr>
        <p:spPr/>
        <p:txBody>
          <a:bodyPr/>
          <a:lstStyle/>
          <a:p>
            <a:pPr eaLnBrk="1" hangingPunct="1">
              <a:lnSpc>
                <a:spcPct val="90000"/>
              </a:lnSpc>
            </a:pPr>
            <a:r>
              <a:rPr lang="en-CA" altLang="en-US" sz="2800" b="1"/>
              <a:t> </a:t>
            </a:r>
            <a:endParaRPr lang="en-US" altLang="en-US"/>
          </a:p>
        </p:txBody>
      </p:sp>
      <p:sp>
        <p:nvSpPr>
          <p:cNvPr id="22531" name="Content Placeholder 2">
            <a:extLst>
              <a:ext uri="{FF2B5EF4-FFF2-40B4-BE49-F238E27FC236}">
                <a16:creationId xmlns:a16="http://schemas.microsoft.com/office/drawing/2014/main" id="{5A46A96C-1B53-4917-ACC8-E5E171505D76}"/>
              </a:ext>
            </a:extLst>
          </p:cNvPr>
          <p:cNvSpPr>
            <a:spLocks noGrp="1"/>
          </p:cNvSpPr>
          <p:nvPr>
            <p:ph idx="1"/>
          </p:nvPr>
        </p:nvSpPr>
        <p:spPr>
          <a:xfrm>
            <a:off x="152400" y="1600200"/>
            <a:ext cx="8839200" cy="4525963"/>
          </a:xfrm>
        </p:spPr>
        <p:txBody>
          <a:bodyPr/>
          <a:lstStyle/>
          <a:p>
            <a:pPr marL="0" indent="0" algn="r" eaLnBrk="1" hangingPunct="1">
              <a:lnSpc>
                <a:spcPct val="90000"/>
              </a:lnSpc>
              <a:buFontTx/>
              <a:buNone/>
              <a:defRPr/>
            </a:pPr>
            <a:r>
              <a:rPr lang="en-CA" b="1" dirty="0">
                <a:solidFill>
                  <a:srgbClr val="FF0000"/>
                </a:solidFill>
              </a:rPr>
              <a:t>&lt; Hard on Teeth</a:t>
            </a:r>
          </a:p>
          <a:p>
            <a:pPr algn="r" eaLnBrk="1" hangingPunct="1">
              <a:lnSpc>
                <a:spcPct val="90000"/>
              </a:lnSpc>
              <a:defRPr/>
            </a:pPr>
            <a:endParaRPr lang="en-CA" dirty="0"/>
          </a:p>
          <a:p>
            <a:pPr algn="r" eaLnBrk="1" hangingPunct="1">
              <a:lnSpc>
                <a:spcPct val="90000"/>
              </a:lnSpc>
              <a:defRPr/>
            </a:pPr>
            <a:endParaRPr lang="en-CA" dirty="0"/>
          </a:p>
          <a:p>
            <a:pPr algn="r" eaLnBrk="1" hangingPunct="1">
              <a:lnSpc>
                <a:spcPct val="90000"/>
              </a:lnSpc>
              <a:defRPr/>
            </a:pPr>
            <a:endParaRPr lang="en-CA" dirty="0"/>
          </a:p>
          <a:p>
            <a:pPr algn="r" eaLnBrk="1" hangingPunct="1">
              <a:lnSpc>
                <a:spcPct val="90000"/>
              </a:lnSpc>
              <a:defRPr/>
            </a:pPr>
            <a:endParaRPr lang="en-CA" dirty="0"/>
          </a:p>
          <a:p>
            <a:pPr algn="r" eaLnBrk="1" hangingPunct="1">
              <a:lnSpc>
                <a:spcPct val="90000"/>
              </a:lnSpc>
              <a:defRPr/>
            </a:pPr>
            <a:endParaRPr lang="en-CA" dirty="0"/>
          </a:p>
          <a:p>
            <a:pPr algn="r" eaLnBrk="1" hangingPunct="1">
              <a:lnSpc>
                <a:spcPct val="90000"/>
              </a:lnSpc>
              <a:defRPr/>
            </a:pPr>
            <a:endParaRPr lang="en-CA" dirty="0"/>
          </a:p>
          <a:p>
            <a:pPr marL="0" indent="0" eaLnBrk="1" hangingPunct="1">
              <a:lnSpc>
                <a:spcPct val="90000"/>
              </a:lnSpc>
              <a:buFontTx/>
              <a:buNone/>
              <a:defRPr/>
            </a:pPr>
            <a:r>
              <a:rPr lang="en-CA" b="1" dirty="0">
                <a:solidFill>
                  <a:srgbClr val="00B050"/>
                </a:solidFill>
              </a:rPr>
              <a:t>EASY ON TEETH &gt;</a:t>
            </a:r>
            <a:endParaRPr lang="en-US" b="1" dirty="0">
              <a:solidFill>
                <a:srgbClr val="00B050"/>
              </a:solidFill>
            </a:endParaRPr>
          </a:p>
        </p:txBody>
      </p:sp>
      <p:pic>
        <p:nvPicPr>
          <p:cNvPr id="74756" name="Picture 3">
            <a:extLst>
              <a:ext uri="{FF2B5EF4-FFF2-40B4-BE49-F238E27FC236}">
                <a16:creationId xmlns:a16="http://schemas.microsoft.com/office/drawing/2014/main" id="{85396487-8C07-4973-BE5F-947E0DE41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2">
            <a:extLst>
              <a:ext uri="{FF2B5EF4-FFF2-40B4-BE49-F238E27FC236}">
                <a16:creationId xmlns:a16="http://schemas.microsoft.com/office/drawing/2014/main" id="{AC21A59B-D823-4CFA-ACCA-60857C1DC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09B9C11C-283E-4863-A5A3-AF07DE52CA86}"/>
              </a:ext>
            </a:extLst>
          </p:cNvPr>
          <p:cNvSpPr>
            <a:spLocks noGrp="1" noChangeArrowheads="1"/>
          </p:cNvSpPr>
          <p:nvPr>
            <p:ph type="title"/>
          </p:nvPr>
        </p:nvSpPr>
        <p:spPr/>
        <p:txBody>
          <a:bodyPr/>
          <a:lstStyle/>
          <a:p>
            <a:endParaRPr lang="en-US" altLang="en-US"/>
          </a:p>
        </p:txBody>
      </p:sp>
      <p:sp>
        <p:nvSpPr>
          <p:cNvPr id="23555" name="Content Placeholder 2">
            <a:extLst>
              <a:ext uri="{FF2B5EF4-FFF2-40B4-BE49-F238E27FC236}">
                <a16:creationId xmlns:a16="http://schemas.microsoft.com/office/drawing/2014/main" id="{BC0C6E89-C5C4-401F-B8F0-21388A583F78}"/>
              </a:ext>
            </a:extLst>
          </p:cNvPr>
          <p:cNvSpPr>
            <a:spLocks noGrp="1"/>
          </p:cNvSpPr>
          <p:nvPr>
            <p:ph idx="1"/>
          </p:nvPr>
        </p:nvSpPr>
        <p:spPr>
          <a:xfrm>
            <a:off x="457200" y="1600200"/>
            <a:ext cx="8229600" cy="5257800"/>
          </a:xfrm>
        </p:spPr>
        <p:txBody>
          <a:bodyPr/>
          <a:lstStyle/>
          <a:p>
            <a:pPr marL="0" indent="0" algn="r" eaLnBrk="1" hangingPunct="1">
              <a:lnSpc>
                <a:spcPct val="90000"/>
              </a:lnSpc>
              <a:buFontTx/>
              <a:buNone/>
              <a:defRPr/>
            </a:pPr>
            <a:r>
              <a:rPr lang="en-CA" b="1" dirty="0">
                <a:solidFill>
                  <a:srgbClr val="FF0000"/>
                </a:solidFill>
              </a:rPr>
              <a:t>&lt; Hard on Teeth</a:t>
            </a:r>
          </a:p>
          <a:p>
            <a:pPr algn="r" eaLnBrk="1" hangingPunct="1">
              <a:lnSpc>
                <a:spcPct val="90000"/>
              </a:lnSpc>
              <a:defRPr/>
            </a:pPr>
            <a:endParaRPr lang="en-CA" dirty="0"/>
          </a:p>
          <a:p>
            <a:pPr algn="r" eaLnBrk="1" hangingPunct="1">
              <a:lnSpc>
                <a:spcPct val="90000"/>
              </a:lnSpc>
              <a:defRPr/>
            </a:pPr>
            <a:endParaRPr lang="en-CA" dirty="0"/>
          </a:p>
          <a:p>
            <a:pPr algn="r" eaLnBrk="1" hangingPunct="1">
              <a:lnSpc>
                <a:spcPct val="90000"/>
              </a:lnSpc>
              <a:defRPr/>
            </a:pPr>
            <a:endParaRPr lang="en-CA" dirty="0"/>
          </a:p>
          <a:p>
            <a:pPr marL="0" indent="0" eaLnBrk="1" hangingPunct="1">
              <a:lnSpc>
                <a:spcPct val="90000"/>
              </a:lnSpc>
              <a:buFontTx/>
              <a:buNone/>
              <a:defRPr/>
            </a:pPr>
            <a:endParaRPr lang="en-CA" b="1" dirty="0">
              <a:solidFill>
                <a:srgbClr val="00B050"/>
              </a:solidFill>
            </a:endParaRPr>
          </a:p>
          <a:p>
            <a:pPr marL="0" indent="0" eaLnBrk="1" hangingPunct="1">
              <a:lnSpc>
                <a:spcPct val="90000"/>
              </a:lnSpc>
              <a:buFontTx/>
              <a:buNone/>
              <a:defRPr/>
            </a:pPr>
            <a:r>
              <a:rPr lang="en-CA" b="1" dirty="0">
                <a:solidFill>
                  <a:srgbClr val="00B050"/>
                </a:solidFill>
              </a:rPr>
              <a:t>Easy on Teeth &gt;</a:t>
            </a:r>
            <a:endParaRPr lang="en-US" b="1" dirty="0">
              <a:solidFill>
                <a:srgbClr val="00B050"/>
              </a:solidFill>
            </a:endParaRPr>
          </a:p>
        </p:txBody>
      </p:sp>
      <p:pic>
        <p:nvPicPr>
          <p:cNvPr id="75780" name="Picture 2">
            <a:extLst>
              <a:ext uri="{FF2B5EF4-FFF2-40B4-BE49-F238E27FC236}">
                <a16:creationId xmlns:a16="http://schemas.microsoft.com/office/drawing/2014/main" id="{62C3162D-DEEF-46B8-B08F-22AE2F5D7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3">
            <a:extLst>
              <a:ext uri="{FF2B5EF4-FFF2-40B4-BE49-F238E27FC236}">
                <a16:creationId xmlns:a16="http://schemas.microsoft.com/office/drawing/2014/main" id="{560D2144-CBAC-4D08-8731-2D8CA68B3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956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1">
            <a:extLst>
              <a:ext uri="{FF2B5EF4-FFF2-40B4-BE49-F238E27FC236}">
                <a16:creationId xmlns:a16="http://schemas.microsoft.com/office/drawing/2014/main" id="{F9476154-6411-4C72-898A-195E62438F18}"/>
              </a:ext>
            </a:extLst>
          </p:cNvPr>
          <p:cNvPicPr>
            <a:picLocks noChangeAspect="1"/>
          </p:cNvPicPr>
          <p:nvPr/>
        </p:nvPicPr>
        <p:blipFill>
          <a:blip r:embed="rId4">
            <a:extLst>
              <a:ext uri="{28A0092B-C50C-407E-A947-70E740481C1C}">
                <a14:useLocalDpi xmlns:a14="http://schemas.microsoft.com/office/drawing/2010/main" val="0"/>
              </a:ext>
            </a:extLst>
          </a:blip>
          <a:srcRect l="21890" t="15930" r="26151" b="31828"/>
          <a:stretch>
            <a:fillRect/>
          </a:stretch>
        </p:blipFill>
        <p:spPr bwMode="auto">
          <a:xfrm>
            <a:off x="2362200" y="4783138"/>
            <a:ext cx="26670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F709D53B-BB69-42F9-8F8E-ADA9FB614E02}"/>
              </a:ext>
            </a:extLst>
          </p:cNvPr>
          <p:cNvSpPr>
            <a:spLocks noGrp="1" noChangeArrowheads="1"/>
          </p:cNvSpPr>
          <p:nvPr>
            <p:ph type="title"/>
          </p:nvPr>
        </p:nvSpPr>
        <p:spPr/>
        <p:txBody>
          <a:bodyPr/>
          <a:lstStyle/>
          <a:p>
            <a:r>
              <a:rPr lang="en-US" altLang="en-US"/>
              <a:t>BLADE DEATH</a:t>
            </a:r>
          </a:p>
        </p:txBody>
      </p:sp>
      <p:pic>
        <p:nvPicPr>
          <p:cNvPr id="76803" name="Content Placeholder 3">
            <a:extLst>
              <a:ext uri="{FF2B5EF4-FFF2-40B4-BE49-F238E27FC236}">
                <a16:creationId xmlns:a16="http://schemas.microsoft.com/office/drawing/2014/main" id="{B370DFC5-0B02-40DE-8986-C0ADA8D03E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600200"/>
            <a:ext cx="7010400" cy="5257800"/>
          </a:xfrm>
        </p:spPr>
      </p:pic>
    </p:spTree>
  </p:cSld>
  <p:clrMapOvr>
    <a:masterClrMapping/>
  </p:clrMapOvr>
  <p:transition>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CF83FA6-AEE4-4B23-ABD2-2A7138893002}"/>
              </a:ext>
            </a:extLst>
          </p:cNvPr>
          <p:cNvSpPr>
            <a:spLocks noGrp="1" noChangeArrowheads="1"/>
          </p:cNvSpPr>
          <p:nvPr>
            <p:ph type="title"/>
          </p:nvPr>
        </p:nvSpPr>
        <p:spPr/>
        <p:txBody>
          <a:bodyPr/>
          <a:lstStyle/>
          <a:p>
            <a:r>
              <a:rPr lang="en-US" altLang="en-US"/>
              <a:t>CHOP SAW</a:t>
            </a:r>
          </a:p>
        </p:txBody>
      </p:sp>
      <p:pic>
        <p:nvPicPr>
          <p:cNvPr id="77827" name="Picture 3">
            <a:extLst>
              <a:ext uri="{FF2B5EF4-FFF2-40B4-BE49-F238E27FC236}">
                <a16:creationId xmlns:a16="http://schemas.microsoft.com/office/drawing/2014/main" id="{F00B32BC-3A9F-4494-90AF-DF40102F6C38}"/>
              </a:ext>
            </a:extLst>
          </p:cNvPr>
          <p:cNvPicPr>
            <a:picLocks noChangeAspect="1"/>
          </p:cNvPicPr>
          <p:nvPr/>
        </p:nvPicPr>
        <p:blipFill>
          <a:blip r:embed="rId2">
            <a:extLst>
              <a:ext uri="{28A0092B-C50C-407E-A947-70E740481C1C}">
                <a14:useLocalDpi xmlns:a14="http://schemas.microsoft.com/office/drawing/2010/main" val="0"/>
              </a:ext>
            </a:extLst>
          </a:blip>
          <a:srcRect l="17778" t="12222" r="17778" b="11111"/>
          <a:stretch>
            <a:fillRect/>
          </a:stretch>
        </p:blipFill>
        <p:spPr bwMode="auto">
          <a:xfrm>
            <a:off x="4724400" y="1616075"/>
            <a:ext cx="441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Content Placeholder 2">
            <a:extLst>
              <a:ext uri="{FF2B5EF4-FFF2-40B4-BE49-F238E27FC236}">
                <a16:creationId xmlns:a16="http://schemas.microsoft.com/office/drawing/2014/main" id="{68A38F28-2C5A-45D8-AFC4-AE3097A61AE9}"/>
              </a:ext>
            </a:extLst>
          </p:cNvPr>
          <p:cNvSpPr>
            <a:spLocks noGrp="1" noChangeArrowheads="1"/>
          </p:cNvSpPr>
          <p:nvPr>
            <p:ph idx="1"/>
          </p:nvPr>
        </p:nvSpPr>
        <p:spPr>
          <a:xfrm>
            <a:off x="457200" y="1600200"/>
            <a:ext cx="5257800" cy="4525963"/>
          </a:xfrm>
        </p:spPr>
        <p:txBody>
          <a:bodyPr/>
          <a:lstStyle/>
          <a:p>
            <a:r>
              <a:rPr lang="en-US" altLang="en-US"/>
              <a:t>AWESOME for TUBING!</a:t>
            </a:r>
          </a:p>
          <a:p>
            <a:r>
              <a:rPr lang="en-US" altLang="en-US"/>
              <a:t>SUCKS at SOLID</a:t>
            </a:r>
          </a:p>
          <a:p>
            <a:r>
              <a:rPr lang="en-US" altLang="en-US" b="1">
                <a:solidFill>
                  <a:srgbClr val="FF0000"/>
                </a:solidFill>
              </a:rPr>
              <a:t>EYE PROTECTION </a:t>
            </a:r>
            <a:r>
              <a:rPr lang="en-US" altLang="en-US"/>
              <a:t>(FACE SHIELD)</a:t>
            </a:r>
          </a:p>
          <a:p>
            <a:r>
              <a:rPr lang="en-US" altLang="en-US" b="1">
                <a:solidFill>
                  <a:srgbClr val="FF0000"/>
                </a:solidFill>
              </a:rPr>
              <a:t>EAR PROTECTION</a:t>
            </a:r>
          </a:p>
          <a:p>
            <a:r>
              <a:rPr lang="en-US" altLang="en-US"/>
              <a:t>CLAMP </a:t>
            </a:r>
            <a:r>
              <a:rPr lang="en-US" altLang="en-US" b="1" u="sng"/>
              <a:t>TIGHT</a:t>
            </a:r>
          </a:p>
          <a:p>
            <a:r>
              <a:rPr lang="en-US" altLang="en-US"/>
              <a:t>NO STEEP ANGLES!</a:t>
            </a:r>
          </a:p>
        </p:txBody>
      </p:sp>
    </p:spTree>
  </p:cSld>
  <p:clrMapOvr>
    <a:masterClrMapping/>
  </p:clrMapOvr>
  <p:transition>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7EFF9511-8408-41EA-9C4E-F60ED47AEAE3}"/>
              </a:ext>
            </a:extLst>
          </p:cNvPr>
          <p:cNvSpPr>
            <a:spLocks noGrp="1" noChangeArrowheads="1"/>
          </p:cNvSpPr>
          <p:nvPr>
            <p:ph type="title"/>
          </p:nvPr>
        </p:nvSpPr>
        <p:spPr/>
        <p:txBody>
          <a:bodyPr/>
          <a:lstStyle/>
          <a:p>
            <a:r>
              <a:rPr lang="en-US" altLang="en-US"/>
              <a:t>BELT SANDER</a:t>
            </a:r>
          </a:p>
        </p:txBody>
      </p:sp>
      <p:sp>
        <p:nvSpPr>
          <p:cNvPr id="78851" name="Content Placeholder 2">
            <a:extLst>
              <a:ext uri="{FF2B5EF4-FFF2-40B4-BE49-F238E27FC236}">
                <a16:creationId xmlns:a16="http://schemas.microsoft.com/office/drawing/2014/main" id="{1E976D34-540B-4272-B954-782C2E9DF3CC}"/>
              </a:ext>
            </a:extLst>
          </p:cNvPr>
          <p:cNvSpPr>
            <a:spLocks noGrp="1" noChangeArrowheads="1"/>
          </p:cNvSpPr>
          <p:nvPr>
            <p:ph idx="1"/>
          </p:nvPr>
        </p:nvSpPr>
        <p:spPr>
          <a:xfrm>
            <a:off x="457200" y="1600200"/>
            <a:ext cx="3657600" cy="4525963"/>
          </a:xfrm>
        </p:spPr>
        <p:txBody>
          <a:bodyPr/>
          <a:lstStyle/>
          <a:p>
            <a:r>
              <a:rPr lang="en-US" altLang="en-US"/>
              <a:t>For finishing metal surfaces</a:t>
            </a:r>
            <a:r>
              <a:rPr lang="en-US" altLang="en-US">
                <a:solidFill>
                  <a:srgbClr val="FF0000"/>
                </a:solidFill>
              </a:rPr>
              <a:t> </a:t>
            </a:r>
          </a:p>
          <a:p>
            <a:r>
              <a:rPr lang="en-US" altLang="en-US" b="1">
                <a:solidFill>
                  <a:srgbClr val="FF0000"/>
                </a:solidFill>
              </a:rPr>
              <a:t>EYE PROTECTION</a:t>
            </a:r>
          </a:p>
          <a:p>
            <a:r>
              <a:rPr lang="en-US" altLang="en-US"/>
              <a:t>Watch your fingers</a:t>
            </a:r>
          </a:p>
          <a:p>
            <a:r>
              <a:rPr lang="en-US" altLang="en-US"/>
              <a:t>Sand on </a:t>
            </a:r>
            <a:r>
              <a:rPr lang="en-US" altLang="en-US" b="1">
                <a:solidFill>
                  <a:srgbClr val="FF0000"/>
                </a:solidFill>
              </a:rPr>
              <a:t>DOWN</a:t>
            </a:r>
            <a:r>
              <a:rPr lang="en-US" altLang="en-US"/>
              <a:t> side of disk rotation</a:t>
            </a:r>
          </a:p>
        </p:txBody>
      </p:sp>
      <p:pic>
        <p:nvPicPr>
          <p:cNvPr id="78852" name="Picture 1">
            <a:extLst>
              <a:ext uri="{FF2B5EF4-FFF2-40B4-BE49-F238E27FC236}">
                <a16:creationId xmlns:a16="http://schemas.microsoft.com/office/drawing/2014/main" id="{654F0304-31CC-42F5-801A-56E391AD6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43000"/>
            <a:ext cx="51625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9B5C9-441D-0A77-DDDE-C643674C560A}"/>
              </a:ext>
            </a:extLst>
          </p:cNvPr>
          <p:cNvSpPr>
            <a:spLocks noGrp="1"/>
          </p:cNvSpPr>
          <p:nvPr>
            <p:ph type="title"/>
          </p:nvPr>
        </p:nvSpPr>
        <p:spPr/>
        <p:txBody>
          <a:bodyPr/>
          <a:lstStyle/>
          <a:p>
            <a:r>
              <a:rPr lang="en-US" dirty="0"/>
              <a:t>BLACKSMITH FORGE</a:t>
            </a:r>
          </a:p>
        </p:txBody>
      </p:sp>
      <p:sp>
        <p:nvSpPr>
          <p:cNvPr id="3" name="Content Placeholder 2">
            <a:extLst>
              <a:ext uri="{FF2B5EF4-FFF2-40B4-BE49-F238E27FC236}">
                <a16:creationId xmlns:a16="http://schemas.microsoft.com/office/drawing/2014/main" id="{DAF453FE-A68F-0F5B-D376-826DF3A90FB8}"/>
              </a:ext>
            </a:extLst>
          </p:cNvPr>
          <p:cNvSpPr>
            <a:spLocks noGrp="1"/>
          </p:cNvSpPr>
          <p:nvPr>
            <p:ph idx="1"/>
          </p:nvPr>
        </p:nvSpPr>
        <p:spPr>
          <a:xfrm>
            <a:off x="457200" y="1600200"/>
            <a:ext cx="8225725" cy="4525963"/>
          </a:xfrm>
        </p:spPr>
        <p:txBody>
          <a:bodyPr/>
          <a:lstStyle/>
          <a:p>
            <a:r>
              <a:rPr lang="en-US" b="1" dirty="0">
                <a:solidFill>
                  <a:srgbClr val="FF0000"/>
                </a:solidFill>
              </a:rPr>
              <a:t>HOT!</a:t>
            </a:r>
          </a:p>
          <a:p>
            <a:r>
              <a:rPr lang="en-US" b="1" dirty="0">
                <a:solidFill>
                  <a:srgbClr val="FF0000"/>
                </a:solidFill>
              </a:rPr>
              <a:t>FACE SHIELD!</a:t>
            </a:r>
          </a:p>
          <a:p>
            <a:r>
              <a:rPr lang="en-US" b="1" dirty="0">
                <a:solidFill>
                  <a:srgbClr val="FF0000"/>
                </a:solidFill>
              </a:rPr>
              <a:t>EAR PROTECTION!</a:t>
            </a:r>
          </a:p>
          <a:p>
            <a:r>
              <a:rPr lang="en-US" b="1" dirty="0">
                <a:solidFill>
                  <a:srgbClr val="FF0000"/>
                </a:solidFill>
              </a:rPr>
              <a:t>LEATHER GLOVES!</a:t>
            </a:r>
          </a:p>
          <a:p>
            <a:r>
              <a:rPr lang="en-US" b="1" dirty="0">
                <a:solidFill>
                  <a:srgbClr val="FF0000"/>
                </a:solidFill>
              </a:rPr>
              <a:t>LEATHER JACKET!</a:t>
            </a:r>
          </a:p>
          <a:p>
            <a:r>
              <a:rPr lang="en-US" b="1" dirty="0">
                <a:solidFill>
                  <a:srgbClr val="FF0000"/>
                </a:solidFill>
              </a:rPr>
              <a:t>BRAINS!!</a:t>
            </a:r>
          </a:p>
          <a:p>
            <a:pPr lvl="1"/>
            <a:r>
              <a:rPr lang="en-US" b="1" i="1" dirty="0">
                <a:solidFill>
                  <a:srgbClr val="FF0000"/>
                </a:solidFill>
              </a:rPr>
              <a:t>There’s a story behind that….</a:t>
            </a:r>
          </a:p>
        </p:txBody>
      </p:sp>
      <p:pic>
        <p:nvPicPr>
          <p:cNvPr id="5" name="Picture 4">
            <a:extLst>
              <a:ext uri="{FF2B5EF4-FFF2-40B4-BE49-F238E27FC236}">
                <a16:creationId xmlns:a16="http://schemas.microsoft.com/office/drawing/2014/main" id="{24992F94-6130-03ED-7645-8775F9C70866}"/>
              </a:ext>
            </a:extLst>
          </p:cNvPr>
          <p:cNvPicPr>
            <a:picLocks noChangeAspect="1"/>
          </p:cNvPicPr>
          <p:nvPr/>
        </p:nvPicPr>
        <p:blipFill>
          <a:blip r:embed="rId2"/>
          <a:stretch>
            <a:fillRect/>
          </a:stretch>
        </p:blipFill>
        <p:spPr>
          <a:xfrm>
            <a:off x="5029200" y="2347119"/>
            <a:ext cx="3848564" cy="2163761"/>
          </a:xfrm>
          <a:prstGeom prst="rect">
            <a:avLst/>
          </a:prstGeom>
        </p:spPr>
      </p:pic>
      <p:sp>
        <p:nvSpPr>
          <p:cNvPr id="4" name="Rectangle 3">
            <a:extLst>
              <a:ext uri="{FF2B5EF4-FFF2-40B4-BE49-F238E27FC236}">
                <a16:creationId xmlns:a16="http://schemas.microsoft.com/office/drawing/2014/main" id="{EDE6B771-759E-C85B-B7C0-9EF9999A997D}"/>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extLst>
      <p:ext uri="{BB962C8B-B14F-4D97-AF65-F5344CB8AC3E}">
        <p14:creationId xmlns:p14="http://schemas.microsoft.com/office/powerpoint/2010/main" val="2137002971"/>
      </p:ext>
    </p:extLst>
  </p:cSld>
  <p:clrMapOvr>
    <a:masterClrMapping/>
  </p:clrMapOvr>
  <p:transition>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2F88EE-0064-B833-36EF-C91BDDBB1746}"/>
              </a:ext>
            </a:extLst>
          </p:cNvPr>
          <p:cNvSpPr>
            <a:spLocks noGrp="1"/>
          </p:cNvSpPr>
          <p:nvPr>
            <p:ph idx="1"/>
          </p:nvPr>
        </p:nvSpPr>
        <p:spPr>
          <a:xfrm>
            <a:off x="0" y="549275"/>
            <a:ext cx="9144000" cy="5851525"/>
          </a:xfrm>
        </p:spPr>
        <p:txBody>
          <a:bodyPr/>
          <a:lstStyle/>
          <a:p>
            <a:pPr marL="0" indent="0" algn="ctr">
              <a:buNone/>
            </a:pPr>
            <a:r>
              <a:rPr lang="en-US" sz="6000" b="1" dirty="0"/>
              <a:t>DO NOT PICK UP</a:t>
            </a:r>
          </a:p>
          <a:p>
            <a:pPr marL="0" indent="0" algn="ctr">
              <a:buNone/>
            </a:pPr>
            <a:r>
              <a:rPr lang="en-US" sz="9600" b="1" dirty="0"/>
              <a:t>HOT METAL</a:t>
            </a:r>
          </a:p>
          <a:p>
            <a:pPr marL="0" indent="0" algn="ctr">
              <a:buNone/>
            </a:pPr>
            <a:r>
              <a:rPr lang="en-US" sz="6000" b="1" dirty="0"/>
              <a:t>WITH GLOVES!</a:t>
            </a:r>
          </a:p>
          <a:p>
            <a:pPr marL="0" indent="0" algn="ctr">
              <a:buNone/>
            </a:pPr>
            <a:r>
              <a:rPr lang="en-US" sz="9600" b="1" dirty="0"/>
              <a:t>&gt;USE TONGS&lt;</a:t>
            </a:r>
          </a:p>
        </p:txBody>
      </p:sp>
    </p:spTree>
    <p:extLst>
      <p:ext uri="{BB962C8B-B14F-4D97-AF65-F5344CB8AC3E}">
        <p14:creationId xmlns:p14="http://schemas.microsoft.com/office/powerpoint/2010/main" val="2981746461"/>
      </p:ext>
    </p:extLst>
  </p:cSld>
  <p:clrMapOvr>
    <a:masterClrMapping/>
  </p:clrMapOvr>
  <p:transition>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522FA-3BE0-E7EA-7980-E3B6796C4A6F}"/>
              </a:ext>
            </a:extLst>
          </p:cNvPr>
          <p:cNvSpPr>
            <a:spLocks noGrp="1"/>
          </p:cNvSpPr>
          <p:nvPr>
            <p:ph type="title"/>
          </p:nvPr>
        </p:nvSpPr>
        <p:spPr/>
        <p:txBody>
          <a:bodyPr/>
          <a:lstStyle/>
          <a:p>
            <a:endParaRPr lang="en-US"/>
          </a:p>
        </p:txBody>
      </p:sp>
      <p:pic>
        <p:nvPicPr>
          <p:cNvPr id="4" name="Online Media 3" title="HOW TO Start the Johnson Forge">
            <a:hlinkClick r:id="" action="ppaction://media"/>
            <a:extLst>
              <a:ext uri="{FF2B5EF4-FFF2-40B4-BE49-F238E27FC236}">
                <a16:creationId xmlns:a16="http://schemas.microsoft.com/office/drawing/2014/main" id="{E553E5E7-CFFF-C060-1FE3-35454DB02B33}"/>
              </a:ext>
            </a:extLst>
          </p:cNvPr>
          <p:cNvPicPr>
            <a:picLocks noGrp="1" noRot="1" noChangeAspect="1"/>
          </p:cNvPicPr>
          <p:nvPr>
            <p:ph idx="1"/>
            <a:videoFile r:link="rId1"/>
          </p:nvPr>
        </p:nvPicPr>
        <p:blipFill>
          <a:blip r:embed="rId3"/>
          <a:stretch>
            <a:fillRect/>
          </a:stretch>
        </p:blipFill>
        <p:spPr>
          <a:xfrm>
            <a:off x="566737" y="1166018"/>
            <a:ext cx="8010525" cy="4525963"/>
          </a:xfrm>
          <a:prstGeom prst="rect">
            <a:avLst/>
          </a:prstGeom>
        </p:spPr>
      </p:pic>
      <p:sp>
        <p:nvSpPr>
          <p:cNvPr id="3" name="Rectangle 2">
            <a:extLst>
              <a:ext uri="{FF2B5EF4-FFF2-40B4-BE49-F238E27FC236}">
                <a16:creationId xmlns:a16="http://schemas.microsoft.com/office/drawing/2014/main" id="{BBE19C20-597B-F682-9B06-200D70D45AC9}"/>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extLst>
      <p:ext uri="{BB962C8B-B14F-4D97-AF65-F5344CB8AC3E}">
        <p14:creationId xmlns:p14="http://schemas.microsoft.com/office/powerpoint/2010/main" val="30784567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00C56979-68FF-42BE-93AF-13E7DFC5FF67}"/>
              </a:ext>
            </a:extLst>
          </p:cNvPr>
          <p:cNvSpPr>
            <a:spLocks noGrp="1" noChangeArrowheads="1"/>
          </p:cNvSpPr>
          <p:nvPr>
            <p:ph type="title"/>
          </p:nvPr>
        </p:nvSpPr>
        <p:spPr/>
        <p:txBody>
          <a:bodyPr/>
          <a:lstStyle/>
          <a:p>
            <a:r>
              <a:rPr lang="en-US" altLang="en-US"/>
              <a:t>PROCEDURAL</a:t>
            </a:r>
          </a:p>
        </p:txBody>
      </p:sp>
      <p:sp>
        <p:nvSpPr>
          <p:cNvPr id="3" name="Content Placeholder 2">
            <a:extLst>
              <a:ext uri="{FF2B5EF4-FFF2-40B4-BE49-F238E27FC236}">
                <a16:creationId xmlns:a16="http://schemas.microsoft.com/office/drawing/2014/main" id="{9C830C2B-B750-4230-9640-45619604EBEC}"/>
              </a:ext>
            </a:extLst>
          </p:cNvPr>
          <p:cNvSpPr>
            <a:spLocks noGrp="1"/>
          </p:cNvSpPr>
          <p:nvPr>
            <p:ph idx="1"/>
          </p:nvPr>
        </p:nvSpPr>
        <p:spPr/>
        <p:txBody>
          <a:bodyPr/>
          <a:lstStyle/>
          <a:p>
            <a:pPr>
              <a:defRPr/>
            </a:pPr>
            <a:r>
              <a:rPr lang="en-CA" altLang="en-US" dirty="0"/>
              <a:t>ASK FOR HELP or DEMOS</a:t>
            </a:r>
          </a:p>
          <a:p>
            <a:pPr lvl="1">
              <a:defRPr/>
            </a:pPr>
            <a:r>
              <a:rPr lang="en-CA" altLang="en-US" dirty="0"/>
              <a:t>I love the “teaching” part of my job</a:t>
            </a:r>
          </a:p>
          <a:p>
            <a:pPr>
              <a:defRPr/>
            </a:pPr>
            <a:endParaRPr lang="en-US" dirty="0"/>
          </a:p>
          <a:p>
            <a:pPr>
              <a:defRPr/>
            </a:pPr>
            <a:r>
              <a:rPr lang="en-US" dirty="0"/>
              <a:t>LOCKOUT or UNPLUG the machine when making adjustments</a:t>
            </a:r>
          </a:p>
          <a:p>
            <a:pPr lvl="1">
              <a:defRPr/>
            </a:pPr>
            <a:r>
              <a:rPr lang="en-CA" dirty="0">
                <a:ea typeface="+mn-ea"/>
                <a:cs typeface="+mn-cs"/>
              </a:rPr>
              <a:t>No accidental “turn on”</a:t>
            </a:r>
            <a:endParaRPr lang="en-US" dirty="0"/>
          </a:p>
        </p:txBody>
      </p:sp>
      <p:pic>
        <p:nvPicPr>
          <p:cNvPr id="9220" name="Picture 4">
            <a:extLst>
              <a:ext uri="{FF2B5EF4-FFF2-40B4-BE49-F238E27FC236}">
                <a16:creationId xmlns:a16="http://schemas.microsoft.com/office/drawing/2014/main" id="{373D5CDA-2B53-435C-8847-02F117641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267200"/>
            <a:ext cx="22431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2E8039E-A6B4-57E4-9DBE-E15E6B93FD5A}"/>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D15E4B3-F73D-4AEA-8654-14E79121C7CD}"/>
              </a:ext>
            </a:extLst>
          </p:cNvPr>
          <p:cNvSpPr>
            <a:spLocks noGrp="1" noChangeArrowheads="1"/>
          </p:cNvSpPr>
          <p:nvPr>
            <p:ph type="title"/>
          </p:nvPr>
        </p:nvSpPr>
        <p:spPr/>
        <p:txBody>
          <a:bodyPr/>
          <a:lstStyle/>
          <a:p>
            <a:r>
              <a:rPr lang="en-CA" altLang="en-US"/>
              <a:t>PROCEDURAL</a:t>
            </a:r>
            <a:endParaRPr lang="en-US" altLang="en-US"/>
          </a:p>
        </p:txBody>
      </p:sp>
      <p:sp>
        <p:nvSpPr>
          <p:cNvPr id="3" name="Content Placeholder 2">
            <a:extLst>
              <a:ext uri="{FF2B5EF4-FFF2-40B4-BE49-F238E27FC236}">
                <a16:creationId xmlns:a16="http://schemas.microsoft.com/office/drawing/2014/main" id="{31DEA4E0-03E3-4F02-AC87-3B54E2140180}"/>
              </a:ext>
            </a:extLst>
          </p:cNvPr>
          <p:cNvSpPr>
            <a:spLocks noGrp="1"/>
          </p:cNvSpPr>
          <p:nvPr>
            <p:ph idx="1"/>
          </p:nvPr>
        </p:nvSpPr>
        <p:spPr/>
        <p:txBody>
          <a:bodyPr/>
          <a:lstStyle/>
          <a:p>
            <a:pPr>
              <a:defRPr/>
            </a:pPr>
            <a:r>
              <a:rPr lang="en-US" dirty="0"/>
              <a:t>STAND AN ARM’S LENGTH AWAY</a:t>
            </a:r>
          </a:p>
          <a:p>
            <a:pPr lvl="1">
              <a:defRPr/>
            </a:pPr>
            <a:r>
              <a:rPr lang="en-US" dirty="0">
                <a:ea typeface="+mn-ea"/>
                <a:cs typeface="+mn-cs"/>
              </a:rPr>
              <a:t>If the operator could punch you, you’re too close, give them room</a:t>
            </a:r>
          </a:p>
          <a:p>
            <a:pPr>
              <a:defRPr/>
            </a:pPr>
            <a:endParaRPr lang="en-CA" dirty="0"/>
          </a:p>
          <a:p>
            <a:pPr>
              <a:defRPr/>
            </a:pPr>
            <a:r>
              <a:rPr lang="en-CA" dirty="0"/>
              <a:t>KEEP FINGERS A HAND WIDTH’S AWAY FROM CUTTERS</a:t>
            </a:r>
          </a:p>
          <a:p>
            <a:pPr lvl="1">
              <a:defRPr/>
            </a:pPr>
            <a:r>
              <a:rPr lang="en-CA" dirty="0">
                <a:ea typeface="+mn-ea"/>
                <a:cs typeface="+mn-cs"/>
              </a:rPr>
              <a:t>“No Finger Zone”</a:t>
            </a:r>
            <a:endParaRPr lang="en-US" dirty="0">
              <a:ea typeface="+mn-ea"/>
              <a:cs typeface="+mn-cs"/>
            </a:endParaRPr>
          </a:p>
        </p:txBody>
      </p:sp>
      <p:pic>
        <p:nvPicPr>
          <p:cNvPr id="10244" name="Picture 1">
            <a:extLst>
              <a:ext uri="{FF2B5EF4-FFF2-40B4-BE49-F238E27FC236}">
                <a16:creationId xmlns:a16="http://schemas.microsoft.com/office/drawing/2014/main" id="{7DDAAE29-9A8E-415E-92F5-77466A89B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646613"/>
            <a:ext cx="1982788"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1353EAB-3B20-1CC9-DBA9-148E8CD79246}"/>
              </a:ext>
            </a:extLst>
          </p:cNvPr>
          <p:cNvSpPr/>
          <p:nvPr/>
        </p:nvSpPr>
        <p:spPr>
          <a:xfrm>
            <a:off x="172507" y="5943600"/>
            <a:ext cx="513294" cy="923330"/>
          </a:xfrm>
          <a:prstGeom prst="rect">
            <a:avLst/>
          </a:prstGeom>
          <a:noFill/>
        </p:spPr>
        <p:txBody>
          <a:bodyPr>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9</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10800</TotalTime>
  <Words>1595</Words>
  <Application>Microsoft Office PowerPoint</Application>
  <PresentationFormat>On-screen Show (4:3)</PresentationFormat>
  <Paragraphs>425</Paragraphs>
  <Slides>79</Slides>
  <Notes>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79</vt:i4>
      </vt:variant>
    </vt:vector>
  </HeadingPairs>
  <TitlesOfParts>
    <vt:vector size="82" baseType="lpstr">
      <vt:lpstr>Arial</vt:lpstr>
      <vt:lpstr>Calibri</vt:lpstr>
      <vt:lpstr>Default Design</vt:lpstr>
      <vt:lpstr>METAL SHOP SAFETY</vt:lpstr>
      <vt:lpstr>PowerPoint Presentation</vt:lpstr>
      <vt:lpstr>BEHAVIOUR</vt:lpstr>
      <vt:lpstr>BEHAVIOUR</vt:lpstr>
      <vt:lpstr>ATTIRE</vt:lpstr>
      <vt:lpstr>ATTIRE</vt:lpstr>
      <vt:lpstr>PROCEDURAL</vt:lpstr>
      <vt:lpstr>PROCEDURAL</vt:lpstr>
      <vt:lpstr>PROCEDURAL</vt:lpstr>
      <vt:lpstr>SAFETY EQUIPMENT</vt:lpstr>
      <vt:lpstr>YOU NEED EYE PROTECTION</vt:lpstr>
      <vt:lpstr>SAFETY EQUIPMENT</vt:lpstr>
      <vt:lpstr>PowerPoint Presentation</vt:lpstr>
      <vt:lpstr>SAFETY EQUIPMENT</vt:lpstr>
      <vt:lpstr>TOOLS</vt:lpstr>
      <vt:lpstr>RULER</vt:lpstr>
      <vt:lpstr>SCRIBER</vt:lpstr>
      <vt:lpstr>SQUARE</vt:lpstr>
      <vt:lpstr>CENTER PUNCH</vt:lpstr>
      <vt:lpstr>AVIATION SNIPS</vt:lpstr>
      <vt:lpstr>45° BENT NOSE PLIERS</vt:lpstr>
      <vt:lpstr>MINI BOLT CUTTERS</vt:lpstr>
      <vt:lpstr>SIDE CUTTERS</vt:lpstr>
      <vt:lpstr>SLIP JOINT PLIERS</vt:lpstr>
      <vt:lpstr>LINEMAN’S PLIERS</vt:lpstr>
      <vt:lpstr>NEEDLE NOSE PLIERS</vt:lpstr>
      <vt:lpstr>MIG PLIERS (WELPERS)</vt:lpstr>
      <vt:lpstr>WRENCH</vt:lpstr>
      <vt:lpstr>ADJUSTABLE WRENCH</vt:lpstr>
      <vt:lpstr>VISE</vt:lpstr>
      <vt:lpstr>ANVIL</vt:lpstr>
      <vt:lpstr>BALL PEEN HAMMER</vt:lpstr>
      <vt:lpstr>CROSS PEEN HAMMER</vt:lpstr>
      <vt:lpstr>BODY HAMMER</vt:lpstr>
      <vt:lpstr>FOOT SHEAR</vt:lpstr>
      <vt:lpstr>HAND SHEAR</vt:lpstr>
      <vt:lpstr>THROATLESS SHEAR</vt:lpstr>
      <vt:lpstr>HACKSAW</vt:lpstr>
      <vt:lpstr>DON’T PUNCH THE VISE</vt:lpstr>
      <vt:lpstr>HACKSAW</vt:lpstr>
      <vt:lpstr>INTERMISSION</vt:lpstr>
      <vt:lpstr>JEWELRY SAW</vt:lpstr>
      <vt:lpstr>FILE</vt:lpstr>
      <vt:lpstr>SLIP ROLLERS</vt:lpstr>
      <vt:lpstr>BEAD ROLLER</vt:lpstr>
      <vt:lpstr>HOSSFELD BENDER</vt:lpstr>
      <vt:lpstr>FOR ALL POWER TOOLS</vt:lpstr>
      <vt:lpstr>HAND DRILL &amp; DRILL PRESS</vt:lpstr>
      <vt:lpstr>HAND DRILL &amp; DRILL PRESS</vt:lpstr>
      <vt:lpstr>PowerPoint Presentation</vt:lpstr>
      <vt:lpstr>BENCH GRINDER</vt:lpstr>
      <vt:lpstr>BENCH GRINDER</vt:lpstr>
      <vt:lpstr>WIRE WHEEL</vt:lpstr>
      <vt:lpstr>WIRE WHEEL</vt:lpstr>
      <vt:lpstr>BUFFING WHEEL</vt:lpstr>
      <vt:lpstr>ANGLE GRINDER</vt:lpstr>
      <vt:lpstr>LATHE</vt:lpstr>
      <vt:lpstr>LATHE</vt:lpstr>
      <vt:lpstr>PowerPoint Presentation</vt:lpstr>
      <vt:lpstr>LATHE</vt:lpstr>
      <vt:lpstr>LATHE</vt:lpstr>
      <vt:lpstr>LATHE</vt:lpstr>
      <vt:lpstr>MILLING MACHINE</vt:lpstr>
      <vt:lpstr>MILLING MACHINE</vt:lpstr>
      <vt:lpstr>MILLING MACHINE</vt:lpstr>
      <vt:lpstr>HORIZONTAL BANDSAW</vt:lpstr>
      <vt:lpstr>HORIZONTAL BANDSAW</vt:lpstr>
      <vt:lpstr>PowerPoint Presentation</vt:lpstr>
      <vt:lpstr>PowerPoint Presentation</vt:lpstr>
      <vt:lpstr>HOIZONTAL BANDSAW</vt:lpstr>
      <vt:lpstr>PowerPoint Presentation</vt:lpstr>
      <vt:lpstr> </vt:lpstr>
      <vt:lpstr>PowerPoint Presentation</vt:lpstr>
      <vt:lpstr>BLADE DEATH</vt:lpstr>
      <vt:lpstr>CHOP SAW</vt:lpstr>
      <vt:lpstr>BELT SANDER</vt:lpstr>
      <vt:lpstr>BLACKSMITH FORGE</vt:lpstr>
      <vt:lpstr>PowerPoint Presentation</vt:lpstr>
      <vt:lpstr>PowerPoint Presentation</vt:lpstr>
    </vt:vector>
  </TitlesOfParts>
  <Company>School District 23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 TOOLS</dc:title>
  <dc:creator>SD23</dc:creator>
  <cp:lastModifiedBy>Greg Wellwood</cp:lastModifiedBy>
  <cp:revision>58</cp:revision>
  <dcterms:created xsi:type="dcterms:W3CDTF">2006-10-25T21:41:39Z</dcterms:created>
  <dcterms:modified xsi:type="dcterms:W3CDTF">2024-01-29T21:03:28Z</dcterms:modified>
</cp:coreProperties>
</file>